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79" r:id="rId5"/>
    <p:sldId id="264" r:id="rId6"/>
    <p:sldId id="265" r:id="rId7"/>
    <p:sldId id="266" r:id="rId8"/>
    <p:sldId id="278" r:id="rId9"/>
    <p:sldId id="261" r:id="rId10"/>
    <p:sldId id="263" r:id="rId11"/>
    <p:sldId id="262" r:id="rId12"/>
    <p:sldId id="272" r:id="rId13"/>
    <p:sldId id="271" r:id="rId14"/>
    <p:sldId id="274" r:id="rId15"/>
    <p:sldId id="275" r:id="rId16"/>
    <p:sldId id="277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2C86-A884-48E1-AACD-591409D877BE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F94CF-3DD7-4588-8548-0B772205A9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85EB-39E9-4880-8C4A-B5B73391B4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6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7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5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3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0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9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7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9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4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0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333-B860-4FE5-8632-B8CF63A2218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32EE-68C5-444C-81E6-711158D08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8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9565" y="295564"/>
            <a:ext cx="8709890" cy="16902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Методические рекомендации учителям предметникам по работе с особыми образовательными потребностями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189131.selcdn.ru/leonardo/uploadsForSiteId/201236/texteditor/6c8bef77-60aa-4514-a3da-1cd74447cfa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9" y="2392218"/>
            <a:ext cx="6594764" cy="34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25673" y="4846320"/>
            <a:ext cx="4322617" cy="9650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Сеилова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заместитель директора по УВР ОСШ №64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им.У.Кулымбетова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6376623" y="2392218"/>
            <a:ext cx="45730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«Предоставьте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каждому человеку все те права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которыми бы вы хотели обладать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сами».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Роберт </a:t>
            </a:r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Ингерсолли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2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34" t="4195" r="-34" b="4241"/>
          <a:stretch/>
        </p:blipFill>
        <p:spPr>
          <a:xfrm>
            <a:off x="222068" y="339634"/>
            <a:ext cx="11840516" cy="61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0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118" t="20098" r="11746" b="5465"/>
          <a:stretch/>
        </p:blipFill>
        <p:spPr>
          <a:xfrm>
            <a:off x="880614" y="172430"/>
            <a:ext cx="10175313" cy="64731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898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228601"/>
            <a:ext cx="8591550" cy="968152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Схема урока в инклюзивном классе ориентировочно выглядит следующим образом: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898588" y="1445623"/>
            <a:ext cx="10596726" cy="364018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FF0000"/>
                </a:solidFill>
              </a:rPr>
              <a:t>поэтапное </a:t>
            </a:r>
            <a:r>
              <a:rPr lang="ru-RU" sz="2400" dirty="0">
                <a:solidFill>
                  <a:srgbClr val="FF0000"/>
                </a:solidFill>
              </a:rPr>
              <a:t>объяснение нового материала;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дозированное выполнение заданий;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повторение учеником инструкции к выполнению задания;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обеспечение аудио-, визуальными средствами обучения;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система специального оценивания уровня учебных достижений.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FF0000"/>
                </a:solidFill>
              </a:rPr>
              <a:t>Специальное оценивание включает в себя в первую </a:t>
            </a:r>
            <a:r>
              <a:rPr lang="ru-RU" sz="2400" dirty="0" smtClean="0">
                <a:solidFill>
                  <a:srgbClr val="FF0000"/>
                </a:solidFill>
              </a:rPr>
              <a:t>очередь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индивидуальную шкалу оценок в соответствии с успехами ребёнка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 </a:t>
            </a:r>
            <a:r>
              <a:rPr lang="ru-RU" sz="2400" b="1" dirty="0">
                <a:solidFill>
                  <a:srgbClr val="0070C0"/>
                </a:solidFill>
              </a:rPr>
              <a:t>затраченными им усилиями.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s://multiurok.ru/img/258011/image_581f49c779c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4" y="4841867"/>
            <a:ext cx="4185474" cy="18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30778" y="180084"/>
            <a:ext cx="8451668" cy="4679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Урок в инклюзивном классе</a:t>
            </a:r>
            <a:r>
              <a:rPr lang="ru-RU" dirty="0"/>
              <a:t>, где есть дети с </a:t>
            </a:r>
            <a:r>
              <a:rPr lang="ru-RU" dirty="0" smtClean="0"/>
              <a:t>особыми образовательными потребностями, </a:t>
            </a:r>
            <a:r>
              <a:rPr lang="ru-RU" dirty="0"/>
              <a:t>должен предполагать </a:t>
            </a:r>
            <a:r>
              <a:rPr lang="ru-RU" b="1" dirty="0">
                <a:solidFill>
                  <a:srgbClr val="FF0000"/>
                </a:solidFill>
              </a:rPr>
              <a:t>большое количество использования наглядности</a:t>
            </a:r>
            <a:r>
              <a:rPr lang="ru-RU" b="1" dirty="0"/>
              <a:t> </a:t>
            </a:r>
            <a:r>
              <a:rPr lang="ru-RU" dirty="0"/>
              <a:t>для упрощения восприятия материала. Причина в том, что дети с интеллектуальными нарушениями при восприятии материала опираются на сохранное у них наглядно-образное мышление. Не могут в полном объеме использовать словесно-логическое мышление, поскольку оно у них нарушено или имеет замедленный характер.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446" y="3909086"/>
            <a:ext cx="3474720" cy="29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70263" y="783771"/>
            <a:ext cx="10798627" cy="4772298"/>
          </a:xfrm>
          <a:ln w="38100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400" b="1" u="sng" dirty="0" smtClean="0">
                <a:solidFill>
                  <a:srgbClr val="002060"/>
                </a:solidFill>
              </a:rPr>
              <a:t>Поэтому </a:t>
            </a:r>
            <a:r>
              <a:rPr lang="ru-RU" sz="4400" b="1" u="sng" dirty="0">
                <a:solidFill>
                  <a:srgbClr val="002060"/>
                </a:solidFill>
              </a:rPr>
              <a:t>на уроке учитель должен менять разные виды деятельности: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начинать урок лучше с заданий, которые тренируют память, внимание;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сложные интеллектуальные задания использовать только в середине урока;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чередовать задания, связанные с обучением, и задания, имеющие только коррекционную направленность (зрительная гимнастика, использование заданий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на развитие мелкой моторики, развитие восприятия и мышления);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использовать сюрпризные, игровые моменты, моменты соревнования, интриги,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ролевые игры, мини-постановки (т.е. всю ту деятельность, которая затрагивает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300" b="1" dirty="0">
                <a:solidFill>
                  <a:srgbClr val="0070C0"/>
                </a:solidFill>
              </a:rPr>
              <a:t>эмоции детей и связывает знания с жизнью).</a:t>
            </a:r>
          </a:p>
          <a:p>
            <a:pPr marL="0" indent="0" algn="just">
              <a:buNone/>
            </a:pPr>
            <a:endParaRPr lang="ru-RU" sz="2900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В </a:t>
            </a:r>
            <a:r>
              <a:rPr lang="ru-RU" sz="3600" b="1" dirty="0">
                <a:solidFill>
                  <a:srgbClr val="FF0000"/>
                </a:solidFill>
              </a:rPr>
              <a:t>зависимости от сложности изучаемой темы, объяснение домашнего задания имеет индивидуальный или фронтальный характер.</a:t>
            </a:r>
          </a:p>
          <a:p>
            <a:endParaRPr lang="ru-RU" sz="29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1515" y="452845"/>
            <a:ext cx="8615227" cy="330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Учителю на заметку</a:t>
            </a: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19" y="5368649"/>
            <a:ext cx="2469778" cy="14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задания для детей 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отвечать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определенному алгоритму действий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96686" y="1950720"/>
            <a:ext cx="10546080" cy="4502616"/>
          </a:xfrm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Устные </a:t>
            </a:r>
            <a:r>
              <a:rPr lang="ru-RU" b="1" dirty="0"/>
              <a:t>задания выполняются по следующему алгоритму: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• </a:t>
            </a:r>
            <a:r>
              <a:rPr lang="ru-RU" dirty="0">
                <a:solidFill>
                  <a:srgbClr val="0070C0"/>
                </a:solidFill>
              </a:rPr>
              <a:t>Учитель проговаривает само задание (т.е., что мы будем </a:t>
            </a:r>
            <a:r>
              <a:rPr lang="ru-RU" dirty="0" smtClean="0">
                <a:solidFill>
                  <a:srgbClr val="0070C0"/>
                </a:solidFill>
              </a:rPr>
              <a:t>делать) обучающиеся </a:t>
            </a:r>
            <a:r>
              <a:rPr lang="ru-RU" dirty="0">
                <a:solidFill>
                  <a:srgbClr val="0070C0"/>
                </a:solidFill>
              </a:rPr>
              <a:t>проговаривают задание после учителя; </a:t>
            </a:r>
            <a:r>
              <a:rPr lang="ru-RU" dirty="0" smtClean="0">
                <a:solidFill>
                  <a:srgbClr val="0070C0"/>
                </a:solidFill>
              </a:rPr>
              <a:t>можно использовать </a:t>
            </a:r>
            <a:r>
              <a:rPr lang="ru-RU" dirty="0">
                <a:solidFill>
                  <a:srgbClr val="0070C0"/>
                </a:solidFill>
              </a:rPr>
              <a:t>карточки с опорными словами, </a:t>
            </a:r>
            <a:r>
              <a:rPr lang="ru-RU" dirty="0" smtClean="0">
                <a:solidFill>
                  <a:srgbClr val="0070C0"/>
                </a:solidFill>
              </a:rPr>
              <a:t>иллюстрации, отражающие </a:t>
            </a:r>
            <a:r>
              <a:rPr lang="ru-RU" dirty="0">
                <a:solidFill>
                  <a:srgbClr val="0070C0"/>
                </a:solidFill>
              </a:rPr>
              <a:t>алгоритм выполнения заданий, схем, таблиц.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• Пошаговое выполнение самого задания, проверка вместе </a:t>
            </a:r>
            <a:r>
              <a:rPr lang="ru-RU" dirty="0" smtClean="0">
                <a:solidFill>
                  <a:srgbClr val="0070C0"/>
                </a:solidFill>
              </a:rPr>
              <a:t>с учителем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Письменные </a:t>
            </a:r>
            <a:r>
              <a:rPr lang="ru-RU" b="1" dirty="0"/>
              <a:t>задания</a:t>
            </a:r>
            <a:r>
              <a:rPr lang="ru-RU" b="1" dirty="0" smtClean="0"/>
              <a:t>: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•</a:t>
            </a:r>
            <a:r>
              <a:rPr lang="ru-RU" dirty="0" smtClean="0">
                <a:solidFill>
                  <a:srgbClr val="0070C0"/>
                </a:solidFill>
              </a:rPr>
              <a:t> Учитель проговаривает само задание (т.е., что мы будем делать) обучающиеся проговаривают задание после учителя.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• </a:t>
            </a:r>
            <a:r>
              <a:rPr lang="ru-RU" dirty="0">
                <a:solidFill>
                  <a:srgbClr val="0070C0"/>
                </a:solidFill>
              </a:rPr>
              <a:t>Детям раздаются карточки с заданиями для </a:t>
            </a:r>
            <a:r>
              <a:rPr lang="ru-RU" dirty="0" smtClean="0">
                <a:solidFill>
                  <a:srgbClr val="0070C0"/>
                </a:solidFill>
              </a:rPr>
              <a:t>самостоятельного выполнения </a:t>
            </a:r>
            <a:r>
              <a:rPr lang="ru-RU" dirty="0">
                <a:solidFill>
                  <a:srgbClr val="0070C0"/>
                </a:solidFill>
              </a:rPr>
              <a:t>(алгоритм действия прописывается в </a:t>
            </a:r>
            <a:r>
              <a:rPr lang="ru-RU" dirty="0" smtClean="0">
                <a:solidFill>
                  <a:srgbClr val="0070C0"/>
                </a:solidFill>
              </a:rPr>
              <a:t>самой карточке</a:t>
            </a:r>
            <a:r>
              <a:rPr lang="ru-RU" dirty="0">
                <a:solidFill>
                  <a:srgbClr val="0070C0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• Проверка задания: учитель может индивидуально </a:t>
            </a:r>
            <a:r>
              <a:rPr lang="ru-RU" dirty="0" smtClean="0">
                <a:solidFill>
                  <a:srgbClr val="0070C0"/>
                </a:solidFill>
              </a:rPr>
              <a:t>проверять задание</a:t>
            </a:r>
            <a:r>
              <a:rPr lang="ru-RU" dirty="0">
                <a:solidFill>
                  <a:srgbClr val="0070C0"/>
                </a:solidFill>
              </a:rPr>
              <a:t>, подходя к каждому ребенку.</a:t>
            </a:r>
          </a:p>
        </p:txBody>
      </p:sp>
      <p:pic>
        <p:nvPicPr>
          <p:cNvPr id="7" name="Picture 2" descr="http://1.bp.blogspot.com/-fiQS_Kmzuls/VlTIiOiD5NI/AAAAAAAADWM/4vcNE4w3Gqk/s1600/0_e67db_52b049ec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8" y="3782022"/>
            <a:ext cx="1627259" cy="14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9930" y="853124"/>
            <a:ext cx="4369834" cy="16162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ОЧЕНЬ ВАЖНО ПОНЯТЬ: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779520" y="3626051"/>
            <a:ext cx="7927247" cy="25309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 создании инклюзивных школ, школ нового типа, дети привыкают к тому, что мир разнообразен, что люди в нем разные, что каждый человек имеет право на жизнь, воспитание, обучение,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развитие.</a:t>
            </a:r>
            <a:endParaRPr lang="ru-RU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2" name="Picture 2" descr="https://www.asi.org.ru/wp-content/uploads/2014/10/Inklyuzivnaya-shkola_deti-v-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07" y="365445"/>
            <a:ext cx="4390436" cy="293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99" y="3626052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22" y="243839"/>
            <a:ext cx="10647951" cy="64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321833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Цель: </a:t>
            </a:r>
            <a:r>
              <a:rPr lang="ru-RU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у педагогов психологической готовности к взаимодействию с семьей ребенка с особыми образовательными потребностями, снятие психологических барьеров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b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s://massaget.kz/userdata/news/news_3869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212758"/>
            <a:ext cx="5142725" cy="34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0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3599" t="15859" r="1401" b="180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9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567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kk-KZ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Дети </a:t>
            </a:r>
            <a:r>
              <a:rPr lang="kk-KZ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 особыми образовательными потребностями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031" y="1403593"/>
            <a:ext cx="10873154" cy="4762745"/>
          </a:xfrm>
          <a:solidFill>
            <a:srgbClr val="00B0F0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слуха  (глухие, слабослышащие, позднооглохшие)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зрения (слепые, слабовидящие)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нарушением речи (логопаты)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опорно-двигательного аппарата (НОДА, ДЦП)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умственной отсталостью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задержкой психического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нарушением поведения и общения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комплексными нарушениями психофизического развития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 сложными дефектами (слепоглухонемые, глухие или слепые дети с умственной осталостью)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1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689" t="15455" r="833" b="79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563" t="15071" r="1026" b="1450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40" t="23048" r="4231" b="188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4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1. Нормативно-правовая база</a:t>
            </a:r>
            <a:endParaRPr lang="ru-RU" sz="66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oosd.ru/wp-content/uploads/2019/04/925849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74" y="1837453"/>
            <a:ext cx="6269939" cy="470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909" y="8269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https://special-edu.kz/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64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537</Words>
  <Application>Microsoft Office PowerPoint</Application>
  <PresentationFormat>Широкоэкранный</PresentationFormat>
  <Paragraphs>54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Методические рекомендации учителям предметникам по работе с особыми образовательными потребностями</vt:lpstr>
      <vt:lpstr>Цель: формирование у педагогов психологической готовности к взаимодействию с семьей ребенка с особыми образовательными потребностями, снятие психологических барьеров.  </vt:lpstr>
      <vt:lpstr>Презентация PowerPoint</vt:lpstr>
      <vt:lpstr> Дети с особыми образовательными потребностями </vt:lpstr>
      <vt:lpstr>Презентация PowerPoint</vt:lpstr>
      <vt:lpstr>Презентация PowerPoint</vt:lpstr>
      <vt:lpstr>Презентация PowerPoint</vt:lpstr>
      <vt:lpstr>1. Нормативно-правовая база</vt:lpstr>
      <vt:lpstr>https://special-edu.kz/</vt:lpstr>
      <vt:lpstr>Презентация PowerPoint</vt:lpstr>
      <vt:lpstr>Презентация PowerPoint</vt:lpstr>
      <vt:lpstr>Схема урока в инклюзивном классе ориентировочно выглядит следующим образом:</vt:lpstr>
      <vt:lpstr>Презентация PowerPoint</vt:lpstr>
      <vt:lpstr>          Учителю на заметку           </vt:lpstr>
      <vt:lpstr>Все задания для детей с ООП должны отвечать определенному алгоритму действий</vt:lpstr>
      <vt:lpstr>ОЧЕНЬ ВАЖНО ПОНЯТЬ: 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РС</dc:creator>
  <cp:lastModifiedBy>РС</cp:lastModifiedBy>
  <cp:revision>22</cp:revision>
  <dcterms:created xsi:type="dcterms:W3CDTF">2022-11-15T08:11:21Z</dcterms:created>
  <dcterms:modified xsi:type="dcterms:W3CDTF">2022-11-17T02:47:10Z</dcterms:modified>
</cp:coreProperties>
</file>