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4" r:id="rId3"/>
    <p:sldId id="303" r:id="rId4"/>
    <p:sldId id="288" r:id="rId5"/>
    <p:sldId id="272" r:id="rId6"/>
    <p:sldId id="266" r:id="rId7"/>
    <p:sldId id="291" r:id="rId8"/>
    <p:sldId id="292" r:id="rId9"/>
    <p:sldId id="261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D071-DA01-4A42-A1C6-38F399085B2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895E1DC-F281-4CE5-8A7F-FA36BA59C33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D071-DA01-4A42-A1C6-38F399085B2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895E1DC-F281-4CE5-8A7F-FA36BA59C33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D071-DA01-4A42-A1C6-38F399085B2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895E1DC-F281-4CE5-8A7F-FA36BA59C33E}" type="slidenum">
              <a:rPr lang="ru-RU" smtClean="0"/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D071-DA01-4A42-A1C6-38F399085B27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895E1DC-F281-4CE5-8A7F-FA36BA59C33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D071-DA01-4A42-A1C6-38F399085B27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895E1DC-F281-4CE5-8A7F-FA36BA59C33E}" type="slidenum">
              <a:rPr lang="ru-RU" smtClean="0"/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/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D071-DA01-4A42-A1C6-38F399085B27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895E1DC-F281-4CE5-8A7F-FA36BA59C33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D071-DA01-4A42-A1C6-38F399085B2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5E1DC-F281-4CE5-8A7F-FA36BA59C33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D071-DA01-4A42-A1C6-38F399085B2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5E1DC-F281-4CE5-8A7F-FA36BA59C33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D071-DA01-4A42-A1C6-38F399085B2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5E1DC-F281-4CE5-8A7F-FA36BA59C33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D071-DA01-4A42-A1C6-38F399085B2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895E1DC-F281-4CE5-8A7F-FA36BA59C33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D071-DA01-4A42-A1C6-38F399085B27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895E1DC-F281-4CE5-8A7F-FA36BA59C33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D071-DA01-4A42-A1C6-38F399085B27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895E1DC-F281-4CE5-8A7F-FA36BA59C33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D071-DA01-4A42-A1C6-38F399085B27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5E1DC-F281-4CE5-8A7F-FA36BA59C33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D071-DA01-4A42-A1C6-38F399085B27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5E1DC-F281-4CE5-8A7F-FA36BA59C33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D071-DA01-4A42-A1C6-38F399085B27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5E1DC-F281-4CE5-8A7F-FA36BA59C33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4D071-DA01-4A42-A1C6-38F399085B27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895E1DC-F281-4CE5-8A7F-FA36BA59C33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4D071-DA01-4A42-A1C6-38F399085B27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895E1DC-F281-4CE5-8A7F-FA36BA59C33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34135" y="323215"/>
            <a:ext cx="10170795" cy="3435350"/>
          </a:xfrm>
        </p:spPr>
        <p:txBody>
          <a:bodyPr>
            <a:normAutofit fontScale="70000"/>
          </a:bodyPr>
          <a:lstStyle/>
          <a:p>
            <a:pPr marL="0" indent="0" algn="ctr">
              <a:buNone/>
            </a:pPr>
            <a:r>
              <a:rPr lang="ru-RU" altLang="en-US" sz="5145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Шебер </a:t>
            </a:r>
            <a:r>
              <a:rPr lang="en-US" altLang="en-US" sz="5145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класс</a:t>
            </a:r>
            <a:endParaRPr lang="en-US" altLang="en-US" sz="5145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57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Тақырыбы: </a:t>
            </a:r>
            <a:r>
              <a:rPr lang="en-US" sz="457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 білімді қажет ететін балалар</a:t>
            </a:r>
            <a:r>
              <a:rPr lang="ru-RU" altLang="en-US" sz="457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</a:t>
            </a:r>
            <a:r>
              <a:rPr lang="en-US" sz="457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түзету -</a:t>
            </a:r>
            <a:r>
              <a:rPr lang="en-US" altLang="en-US" sz="457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57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дамыту жұмыстарын </a:t>
            </a:r>
            <a:r>
              <a:rPr lang="ru-RU" altLang="en-US" sz="457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en-US" altLang="ru-RU" sz="457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</a:t>
            </a:r>
            <a:r>
              <a:rPr lang="ru-RU" altLang="en-US" sz="457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рсету</a:t>
            </a:r>
            <a:r>
              <a:rPr lang="en-US" sz="457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57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Мақсаты:</a:t>
            </a:r>
            <a:r>
              <a:rPr lang="en-US" alt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sans-serif" charset="0"/>
                <a:sym typeface="+mn-ea"/>
              </a:rPr>
              <a:t>Ерекше білімді қажет ететін балаларды оқытуда </a:t>
            </a:r>
            <a:r>
              <a:rPr lang="en-US" alt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sans-serif" charset="0"/>
                <a:sym typeface="+mn-ea"/>
              </a:rPr>
              <a:t>тиімді</a:t>
            </a: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sans-serif" charset="0"/>
                <a:sym typeface="+mn-ea"/>
              </a:rPr>
              <a:t>  әдіс-тәсілдерді қолдана отырып, оқушыларды өмірге бейімдеу, алған білімін, дағдыларын іскерлікпен қолдана білуге тәрбиелеу</a:t>
            </a:r>
            <a:r>
              <a:rPr lang="en-US" alt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sans-serif" charset="0"/>
                <a:sym typeface="+mn-ea"/>
              </a:rPr>
              <a:t>.</a:t>
            </a:r>
            <a:endParaRPr lang="en-US" sz="3600" b="1">
              <a:solidFill>
                <a:srgbClr val="002060"/>
              </a:solidFill>
              <a:latin typeface="Times New Roman" panose="02020603050405020304" pitchFamily="18" charset="0"/>
              <a:cs typeface="sans-serif" charset="0"/>
              <a:sym typeface="+mn-ea"/>
            </a:endParaRPr>
          </a:p>
          <a:p>
            <a:pPr marL="0" indent="0" algn="ctr">
              <a:buNone/>
            </a:pPr>
            <a:endParaRPr lang="en-US" sz="36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Изображение 1" descr="инкл-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6905" y="3970020"/>
            <a:ext cx="6103620" cy="24422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705" y="0"/>
            <a:ext cx="5132705" cy="870585"/>
          </a:xfrm>
        </p:spPr>
        <p:txBody>
          <a:bodyPr>
            <a:normAutofit fontScale="90000"/>
          </a:bodyPr>
          <a:p>
            <a:r>
              <a:rPr lang="en-US" altLang="en-US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Тиімді</a:t>
            </a:r>
            <a:r>
              <a:rPr lang="en-US" altLang="ru-RU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әдіс тәсілдер</a:t>
            </a:r>
            <a:br>
              <a:rPr lang="en-US" altLang="ru-RU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br>
              <a:rPr lang="en-US" altLang="ru-RU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397510" y="542925"/>
            <a:ext cx="11642725" cy="3176270"/>
          </a:xfrm>
        </p:spPr>
        <p:txBody>
          <a:bodyPr>
            <a:noAutofit/>
          </a:bodyPr>
          <a:p>
            <a:r>
              <a:rPr lang="en-US" alt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Ө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 тәжірибемде оқушылардың танымдық белсенділігін арттыруда қолданылатын</a:t>
            </a:r>
            <a:r>
              <a:rPr lang="en-US" alt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тиімді</a:t>
            </a:r>
            <a:r>
              <a:rPr lang="en-US" alt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әдістер бойынша</a:t>
            </a:r>
            <a:r>
              <a:rPr lang="en-US" alt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практикалық жағынан кәсіби шеберлік</a:t>
            </a:r>
            <a:r>
              <a:rPr lang="en-US" alt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пен</a:t>
            </a:r>
            <a:r>
              <a:rPr 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бөліс</a:t>
            </a:r>
            <a:r>
              <a:rPr lang="en-US" altLang="en-US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емін.</a:t>
            </a:r>
            <a:endParaRPr lang="en-US" altLang="en-US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endParaRPr lang="en-US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Кинезиология жаттығуларды </a:t>
            </a:r>
            <a:endParaRPr lang="en-US" altLang="ru-RU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endParaRPr lang="en-US" altLang="ru-RU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endParaRPr lang="en-US" altLang="ru-RU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Құм терапиясы </a:t>
            </a:r>
            <a:endParaRPr lang="en-US" altLang="en-US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endParaRPr lang="ru-RU" altLang="en-US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endParaRPr lang="ru-RU" altLang="en-US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Арт терапиясы</a:t>
            </a:r>
            <a:endParaRPr lang="en-US" altLang="ru-RU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ru-RU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Замещающее содержимое 8" descr="кум терапиясы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89960" y="3247390"/>
            <a:ext cx="3602355" cy="1693545"/>
          </a:xfrm>
          <a:prstGeom prst="rect">
            <a:avLst/>
          </a:prstGeom>
        </p:spPr>
      </p:pic>
      <p:pic>
        <p:nvPicPr>
          <p:cNvPr id="100" name="Изображение 99"/>
          <p:cNvPicPr/>
          <p:nvPr/>
        </p:nvPicPr>
        <p:blipFill>
          <a:blip r:embed="rId2"/>
          <a:stretch>
            <a:fillRect/>
          </a:stretch>
        </p:blipFill>
        <p:spPr>
          <a:xfrm>
            <a:off x="7519035" y="4759960"/>
            <a:ext cx="3736340" cy="18561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Замещающее содержимое 5"/>
          <p:cNvPicPr/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394575" y="1497330"/>
            <a:ext cx="2080895" cy="17506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Изображение 100"/>
          <p:cNvPicPr/>
          <p:nvPr/>
        </p:nvPicPr>
        <p:blipFill>
          <a:blip r:embed="rId4"/>
          <a:stretch>
            <a:fillRect/>
          </a:stretch>
        </p:blipFill>
        <p:spPr>
          <a:xfrm>
            <a:off x="9777095" y="1498600"/>
            <a:ext cx="1852930" cy="1749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27380" y="120650"/>
            <a:ext cx="11435080" cy="6545580"/>
          </a:xfrm>
        </p:spPr>
        <p:txBody>
          <a:bodyPr>
            <a:normAutofit fontScale="90000" lnSpcReduction="20000"/>
          </a:bodyPr>
          <a:p>
            <a:endParaRPr lang="en-US" altLang="ru-RU" sz="2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endParaRPr lang="en-US" altLang="ru-RU" sz="2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altLang="ru-RU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ҚҰМ </a:t>
            </a:r>
            <a:r>
              <a:rPr lang="ru-RU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терапиясы</a:t>
            </a:r>
            <a:endParaRPr lang="ru-RU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Тактілі-кинетикалық сезімталдығы мен қолдың ұсақ моторикасын дамытады</a:t>
            </a:r>
            <a:r>
              <a:rPr lang="en-US" altLang="ru-RU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</a:t>
            </a:r>
            <a:r>
              <a:rPr lang="ru-RU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бұлшық етке түскен күшті </a:t>
            </a:r>
            <a:r>
              <a:rPr lang="en-US" altLang="ru-RU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жеңілдетеді. </a:t>
            </a:r>
            <a:r>
              <a:rPr lang="ru-RU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Бала өзін өзгелерд</a:t>
            </a:r>
            <a:r>
              <a:rPr lang="en-US" altLang="ru-RU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ен</a:t>
            </a:r>
            <a:r>
              <a:rPr lang="ru-RU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қорғайтынын сезінеді</a:t>
            </a:r>
            <a:r>
              <a:rPr lang="en-US" altLang="ru-RU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  <a:r>
              <a:rPr lang="ru-RU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Жағымсыз күшті жеңуді үйретіп, көңіл-күй сезімін қалыпқа түсіреді</a:t>
            </a:r>
            <a:r>
              <a:rPr lang="en-US" altLang="ru-RU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ru-RU" alt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АРТ-ТЕРАПИЯ мүмкіндігі:</a:t>
            </a:r>
            <a:endParaRPr lang="ru-RU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/>
            <a:r>
              <a:rPr lang="ru-RU" sz="2800">
                <a:sym typeface="+mn-ea"/>
              </a:rPr>
              <a:t> </a:t>
            </a:r>
            <a:r>
              <a:rPr lang="en-US" altLang="ru-RU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Б</a:t>
            </a:r>
            <a:r>
              <a:rPr lang="ru-RU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алада когнитивтік дағды қалыптастырады</a:t>
            </a:r>
            <a:r>
              <a:rPr lang="en-US" altLang="ru-RU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зейінді</a:t>
            </a:r>
            <a:r>
              <a:rPr lang="ru-RU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</a:t>
            </a:r>
            <a:r>
              <a:rPr lang="en-US" altLang="ru-RU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есте сақтауды</a:t>
            </a:r>
            <a:r>
              <a:rPr lang="ru-RU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және ойлау қабілетін дамытады</a:t>
            </a:r>
            <a:r>
              <a:rPr lang="en-US" altLang="ru-RU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ru-RU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әлеуметтік дағды қалыптастырады</a:t>
            </a:r>
            <a:r>
              <a:rPr lang="en-US" altLang="ru-RU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ru-RU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жаңа рольдерді меңгеріп, жеке тұлғаның беймәлім қырларын ашып, оны бақылауды үйренеді; </a:t>
            </a:r>
            <a:endParaRPr lang="ru-RU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Кинезиология жаттығуларды </a:t>
            </a:r>
            <a:endParaRPr lang="en-US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altLang="en-US" sz="28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Кинезиология ми функциялары мен дене қимылдарының байланысы. </a:t>
            </a:r>
            <a:r>
              <a:rPr lang="en-US" altLang="en-US" sz="28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Белгілі бір физикалық жаттығулардың көмегімен ми мен дене интеграцияланып екі ми жарты шарының жұмысы теңесетіреді. Кинезиология –  сөйлеу мен қозғалыстар жақсарады және ақыл-ой белсенділігі арта түседі. </a:t>
            </a:r>
            <a:endParaRPr lang="en-US" altLang="en-US" sz="28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102" name="Замещающее содержимое 101"/>
          <p:cNvPicPr/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7750175" y="120650"/>
            <a:ext cx="2726690" cy="12592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900igr.net/up/datai/104212/0002-002-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04" b="24537"/>
          <a:stretch>
            <a:fillRect/>
          </a:stretch>
        </p:blipFill>
        <p:spPr bwMode="auto">
          <a:xfrm>
            <a:off x="-647700" y="-164465"/>
            <a:ext cx="12839700" cy="702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Арка 6"/>
          <p:cNvSpPr/>
          <p:nvPr/>
        </p:nvSpPr>
        <p:spPr>
          <a:xfrm rot="20101564" flipV="1">
            <a:off x="1646934" y="3663079"/>
            <a:ext cx="7939108" cy="645043"/>
          </a:xfrm>
          <a:prstGeom prst="blockArc">
            <a:avLst>
              <a:gd name="adj1" fmla="val 10668679"/>
              <a:gd name="adj2" fmla="val 0"/>
              <a:gd name="adj3" fmla="val 2500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Арка 7"/>
          <p:cNvSpPr/>
          <p:nvPr/>
        </p:nvSpPr>
        <p:spPr>
          <a:xfrm rot="20383328" flipV="1">
            <a:off x="2927314" y="3361927"/>
            <a:ext cx="7154306" cy="1234143"/>
          </a:xfrm>
          <a:prstGeom prst="blockArc">
            <a:avLst>
              <a:gd name="adj1" fmla="val 9824794"/>
              <a:gd name="adj2" fmla="val 205406"/>
              <a:gd name="adj3" fmla="val 26425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Арка 8"/>
          <p:cNvSpPr/>
          <p:nvPr/>
        </p:nvSpPr>
        <p:spPr>
          <a:xfrm rot="21399439" flipV="1">
            <a:off x="2668519" y="2804873"/>
            <a:ext cx="7587378" cy="1309745"/>
          </a:xfrm>
          <a:prstGeom prst="blockArc">
            <a:avLst>
              <a:gd name="adj1" fmla="val 9824794"/>
              <a:gd name="adj2" fmla="val 505512"/>
              <a:gd name="adj3" fmla="val 615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Арка 9"/>
          <p:cNvSpPr/>
          <p:nvPr/>
        </p:nvSpPr>
        <p:spPr>
          <a:xfrm rot="10339020" flipV="1">
            <a:off x="2782454" y="2777522"/>
            <a:ext cx="6397663" cy="1108311"/>
          </a:xfrm>
          <a:prstGeom prst="blockArc">
            <a:avLst>
              <a:gd name="adj1" fmla="val 10800000"/>
              <a:gd name="adj2" fmla="val 380034"/>
              <a:gd name="adj3" fmla="val 3042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Арка 10"/>
          <p:cNvSpPr/>
          <p:nvPr/>
        </p:nvSpPr>
        <p:spPr>
          <a:xfrm rot="11641176" flipV="1">
            <a:off x="1815257" y="2838090"/>
            <a:ext cx="7244421" cy="1309745"/>
          </a:xfrm>
          <a:prstGeom prst="blockArc">
            <a:avLst>
              <a:gd name="adj1" fmla="val 9824794"/>
              <a:gd name="adj2" fmla="val 505512"/>
              <a:gd name="adj3" fmla="val 615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5110" y="250825"/>
            <a:ext cx="8131175" cy="6545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Топтық жұмыс 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Мақсаты: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Ж</a:t>
            </a:r>
            <a:r>
              <a:rPr lang="ru-RU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аңа рольдерді меңгеріп, жеке тұлғаның беймәлім қырларын ашып, оны бақылауды үйренеді; 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топ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Нұсқау: 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аусақпен 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берілген 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сурет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ті бояу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; 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топ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Нұсқау: 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Пластилин, таяқшалардың көмегімен әр түрлі пішіндер құрастырып </a:t>
            </a:r>
            <a:r>
              <a:rPr lang="ru-RU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жасау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;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+mn-ea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III топ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Нұсқау: 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Құм терапиясымен жұмыс 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i.pinimg.com/736x/84/46/71/8446719c0eef694cae74adcc94ea478f--preschool-printables-clipart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027555" y="624205"/>
            <a:ext cx="4958715" cy="4552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endParaRPr lang="en-US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n-US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n-US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US" alt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Есте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сақта» әдістемесі</a:t>
            </a:r>
            <a:endParaRPr lang="ru-RU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Мақсаты: Баланың қысқа мерзімді есте сақтау қабілетін анықтау</a:t>
            </a:r>
            <a:endParaRPr lang="ru-RU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1-нұсқау: «Бірінші көрсетілген суретке мұқият қарап, естеріңде сақта».  </a:t>
            </a:r>
            <a:endParaRPr lang="ru-RU" sz="2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7400" y="337185"/>
            <a:ext cx="4926965" cy="6132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220980" y="0"/>
            <a:ext cx="11727815" cy="6858000"/>
          </a:xfrm>
        </p:spPr>
        <p:txBody>
          <a:bodyPr>
            <a:noAutofit/>
          </a:bodyPr>
          <a:p>
            <a:r>
              <a:rPr lang="ru-RU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Күтілетін нәтижелер: </a:t>
            </a:r>
            <a:endParaRPr lang="ru-RU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 білімді қажет ететін оқушыларға психологиялық қолдау көрсетіледі;</a:t>
            </a:r>
            <a:endParaRPr lang="ru-RU" altLang="en-US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Оқушыларың сабаққа деген қызығушылығын арттырады;</a:t>
            </a:r>
            <a:endParaRPr lang="ru-RU" altLang="en-US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 жеке</a:t>
            </a:r>
            <a:r>
              <a:rPr lang="en-US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топпен</a:t>
            </a:r>
            <a:r>
              <a:rPr lang="ru-RU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жұмыс істеуге үйретеді;</a:t>
            </a:r>
            <a:endParaRPr lang="ru-RU" altLang="en-US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Оқушылардың есте сақтау, көру, сөйлеу, ойлау қабілеттерін дамытады;</a:t>
            </a:r>
            <a:endParaRPr lang="ru-RU" altLang="en-US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 білімді қажет ететін оқушыларды сенсорлық және сенсомоторлық  </a:t>
            </a: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қабілеттерді </a:t>
            </a:r>
            <a:r>
              <a:rPr lang="ru-RU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дамытады;</a:t>
            </a:r>
            <a:endParaRPr lang="ru-RU" altLang="en-US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 моторикасын жетілдіреді;</a:t>
            </a:r>
            <a:endParaRPr lang="ru-RU" altLang="en-US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Эмоциялық ерік саласын түзетеді және жетілдіреді;</a:t>
            </a:r>
            <a:endParaRPr lang="ru-RU" altLang="en-US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Қарым қатынас дағдыларын қалыптастырып және әлеуметтік бейімдеу жұмыстары жүргізіледі.</a:t>
            </a:r>
            <a:endParaRPr lang="ru-RU" altLang="en-US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65545" y="4857115"/>
            <a:ext cx="3148965" cy="182689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2161540" y="337820"/>
            <a:ext cx="8846820" cy="2821305"/>
          </a:xfrm>
        </p:spPr>
        <p:txBody>
          <a:bodyPr>
            <a:normAutofit lnSpcReduction="10000"/>
          </a:bodyPr>
          <a:p>
            <a:r>
              <a:rPr lang="en-US" altLang="ru-RU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Қорытынды</a:t>
            </a:r>
            <a:endParaRPr lang="en-US" altLang="ru-RU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Ерекше білімді қажет ететін оқушылардың бойындағы кемшіліктерді түзету, жан- жақты жүргізілетін оқу- тәрбие жұмысының нәтижесінде оқушыларды қоғамдық өмірге бейімдеу, сонымен қатар зейінін қалыптастыру, ойлау, есте сақтау қабілеттерін және тілдерін дамыту, яғни танымдық қызметін дамыту</a:t>
            </a:r>
            <a:r>
              <a:rPr lang="en-US" altLang="ru-RU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болып табылады.</a:t>
            </a:r>
            <a:endParaRPr lang="en-US" altLang="ru-RU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endParaRPr lang="en-US" altLang="ru-RU" sz="2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2" name="Замещающее содержимое 1" descr="0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3239770" y="3159125"/>
            <a:ext cx="6737985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19962" y="85054"/>
            <a:ext cx="9352075" cy="6687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2534</Words>
  <Application>WPS Presentation</Application>
  <PresentationFormat>Широкоэкранный</PresentationFormat>
  <Paragraphs>60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1" baseType="lpstr">
      <vt:lpstr>Arial</vt:lpstr>
      <vt:lpstr>SimSun</vt:lpstr>
      <vt:lpstr>Wingdings</vt:lpstr>
      <vt:lpstr>Wingdings 3</vt:lpstr>
      <vt:lpstr>Arial</vt:lpstr>
      <vt:lpstr>Times New Roman</vt:lpstr>
      <vt:lpstr>sans-serif</vt:lpstr>
      <vt:lpstr>Segoe Print</vt:lpstr>
      <vt:lpstr>Calibri</vt:lpstr>
      <vt:lpstr>Microsoft YaHei</vt:lpstr>
      <vt:lpstr>Arial Unicode MS</vt:lpstr>
      <vt:lpstr>Century Gothic</vt:lpstr>
      <vt:lpstr>Легкий дым</vt:lpstr>
      <vt:lpstr>PowerPoint 演示文稿</vt:lpstr>
      <vt:lpstr>Тиімді әдіс тәсілдер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Aruzhan</dc:creator>
  <cp:lastModifiedBy>AdminKtZ</cp:lastModifiedBy>
  <cp:revision>55</cp:revision>
  <dcterms:created xsi:type="dcterms:W3CDTF">2019-06-18T08:24:00Z</dcterms:created>
  <dcterms:modified xsi:type="dcterms:W3CDTF">2022-11-17T03:04:00Z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BEB8E7589D5549F3B8297F77C371B7A5</vt:lpwstr>
  </property>
  <property fmtid="{D5CDD505-2E9C-101B-9397-08002B2CF9AE}" pid="3" name="KSOProductBuildVer">
    <vt:lpwstr>1049-11.2.0.11380</vt:lpwstr>
  </property>
</Properties>
</file>