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6B74B9-2344-4A5C-854B-2F42020815B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F3661146-785A-4D54-BCC1-CCAC169FD395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психолого-педагогического сопровождения в школе</a:t>
          </a:r>
          <a:r>
            <a: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endParaRPr lang="ru-RU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1E2B28-1391-44A5-A3AA-EA25346AAAAB}" type="parTrans" cxnId="{E8937FDC-88C2-4B13-85E5-976FA3F0E3CB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21912C-1BFB-4B81-A398-B56822C96342}" type="sibTrans" cxnId="{E8937FDC-88C2-4B13-85E5-976FA3F0E3CB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195D85-6809-47D0-9CCB-F783AB5E0EB8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психолого-педагогического сопровождения в школе.</a:t>
          </a:r>
          <a:endParaRPr lang="ru-RU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B2B8C4-DEF4-4AFA-AFA6-1EE79348D044}" type="parTrans" cxnId="{77E94849-AA4F-45DF-9F00-88659699B9C1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1E7488-263A-4AF0-855C-56C2B0B4320B}" type="sibTrans" cxnId="{77E94849-AA4F-45DF-9F00-88659699B9C1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F971F-557E-4B30-82C7-E84756289C5F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Психолого-педагогическое сопровождение обучающихся с нарушением интеллекта.</a:t>
          </a:r>
          <a:r>
            <a:rPr lang="ru-RU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B2DC90-F153-4F2A-8ACD-363DEEC17A28}" type="parTrans" cxnId="{62660182-E0EB-4C32-8F07-E532C848BC35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D5A8EE-7C26-42F2-84E0-19FE97632F10}" type="sibTrans" cxnId="{62660182-E0EB-4C32-8F07-E532C848BC35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190E7-AEDC-4D77-8E14-7AA6C4D41A31}">
      <dgm:prSet/>
      <dgm:spPr>
        <a:solidFill>
          <a:srgbClr val="FFC000"/>
        </a:solidFill>
      </dgm:spPr>
      <dgm:t>
        <a:bodyPr/>
        <a:lstStyle/>
        <a:p>
          <a:r>
            <a:rPr lang="ru-RU" b="1" i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Текущее оценивание обучающихся с ООП</a:t>
          </a:r>
          <a:r>
            <a:rPr lang="ru-RU" i="1" u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i="1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8130E3-990A-44C4-9BED-169CABF09B15}" type="parTrans" cxnId="{40FBD295-E7D5-4EF7-A141-9B62C2BF4E29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890FED-440A-494C-92CE-F73DE20F4ED5}" type="sibTrans" cxnId="{40FBD295-E7D5-4EF7-A141-9B62C2BF4E29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D3864F-470D-4D5C-83EB-6896C3D5CCD6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Итоговая аттестация обучающихся с ООП.</a:t>
          </a:r>
          <a:endParaRPr lang="ru-RU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0332F6-BB05-4F40-AAFB-6C34F6CB6C32}" type="parTrans" cxnId="{AA71166D-F656-4520-B860-71DE4EA80748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809F8BF-C369-4BEE-9375-D10D025E3FB8}" type="sibTrans" cxnId="{AA71166D-F656-4520-B860-71DE4EA80748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605DD7-164A-42EC-A7BA-866F343B57D0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инклюзивной </a:t>
          </a:r>
        </a:p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культуры в школе.</a:t>
          </a:r>
          <a:endParaRPr lang="ru-RU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6BF0FD-11B6-4C2C-8A9E-F5CB67FB0E45}" type="parTrans" cxnId="{12F7925A-20B9-4B51-ACFA-25CD293F1EF6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4ECD7-554A-4490-8C6E-2610D3E7BB0C}" type="sibTrans" cxnId="{12F7925A-20B9-4B51-ACFA-25CD293F1EF6}">
      <dgm:prSet/>
      <dgm:spPr/>
      <dgm:t>
        <a:bodyPr/>
        <a:lstStyle/>
        <a:p>
          <a:endParaRPr lang="ru-RU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84B22-1FAF-4192-89E8-AB683E3D1D77}">
      <dgm:prSet/>
      <dgm:spPr>
        <a:solidFill>
          <a:srgbClr val="FFC000"/>
        </a:solidFill>
      </dgm:spPr>
      <dgm:t>
        <a:bodyPr/>
        <a:lstStyle/>
        <a:p>
          <a:r>
            <a:rPr lang="ru-RU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деятельности педагога-ассистента</a:t>
          </a:r>
          <a:endParaRPr lang="ru-RU" i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92F4FE-2341-46EF-825C-0AE3CF23C6C2}" type="parTrans" cxnId="{C3F438A2-E32D-455D-8631-2E08EA4CC6C9}">
      <dgm:prSet/>
      <dgm:spPr/>
      <dgm:t>
        <a:bodyPr/>
        <a:lstStyle/>
        <a:p>
          <a:endParaRPr lang="ru-RU"/>
        </a:p>
      </dgm:t>
    </dgm:pt>
    <dgm:pt modelId="{441EB34B-01AB-4D3E-AD8F-8160D4670887}" type="sibTrans" cxnId="{C3F438A2-E32D-455D-8631-2E08EA4CC6C9}">
      <dgm:prSet/>
      <dgm:spPr/>
      <dgm:t>
        <a:bodyPr/>
        <a:lstStyle/>
        <a:p>
          <a:endParaRPr lang="ru-RU"/>
        </a:p>
      </dgm:t>
    </dgm:pt>
    <dgm:pt modelId="{4FE66C04-D773-459D-A836-9AF7919D163E}" type="pres">
      <dgm:prSet presAssocID="{466B74B9-2344-4A5C-854B-2F42020815BF}" presName="linearFlow" presStyleCnt="0">
        <dgm:presLayoutVars>
          <dgm:dir/>
          <dgm:resizeHandles val="exact"/>
        </dgm:presLayoutVars>
      </dgm:prSet>
      <dgm:spPr/>
    </dgm:pt>
    <dgm:pt modelId="{D5C8689D-F5ED-4BD4-96E5-BD4AB9B47759}" type="pres">
      <dgm:prSet presAssocID="{F3661146-785A-4D54-BCC1-CCAC169FD395}" presName="composite" presStyleCnt="0"/>
      <dgm:spPr/>
    </dgm:pt>
    <dgm:pt modelId="{2D6FFEEC-C7F3-408E-919F-74E581B7D8C4}" type="pres">
      <dgm:prSet presAssocID="{F3661146-785A-4D54-BCC1-CCAC169FD395}" presName="imgShp" presStyleLbl="fgImgPlace1" presStyleIdx="0" presStyleCnt="7" custLinFactNeighborX="-48488" custLinFactNeighborY="9487"/>
      <dgm:spPr>
        <a:prstGeom prst="curvedRightArrow">
          <a:avLst/>
        </a:prstGeom>
        <a:solidFill>
          <a:schemeClr val="accent2"/>
        </a:solidFill>
      </dgm:spPr>
    </dgm:pt>
    <dgm:pt modelId="{81998BC7-967A-4B0E-B869-D68B18AC08D2}" type="pres">
      <dgm:prSet presAssocID="{F3661146-785A-4D54-BCC1-CCAC169FD395}" presName="txShp" presStyleLbl="node1" presStyleIdx="0" presStyleCnt="7">
        <dgm:presLayoutVars>
          <dgm:bulletEnabled val="1"/>
        </dgm:presLayoutVars>
      </dgm:prSet>
      <dgm:spPr/>
    </dgm:pt>
    <dgm:pt modelId="{AB0AAC96-B4B2-4284-A294-F2D827E22068}" type="pres">
      <dgm:prSet presAssocID="{DB21912C-1BFB-4B81-A398-B56822C96342}" presName="spacing" presStyleCnt="0"/>
      <dgm:spPr/>
    </dgm:pt>
    <dgm:pt modelId="{98D10D4E-1151-4F0A-90A8-C24321877027}" type="pres">
      <dgm:prSet presAssocID="{009F971F-557E-4B30-82C7-E84756289C5F}" presName="composite" presStyleCnt="0"/>
      <dgm:spPr/>
    </dgm:pt>
    <dgm:pt modelId="{1C346309-2338-4AEB-8865-051AECE795A1}" type="pres">
      <dgm:prSet presAssocID="{009F971F-557E-4B30-82C7-E84756289C5F}" presName="imgShp" presStyleLbl="fgImgPlace1" presStyleIdx="1" presStyleCnt="7" custLinFactNeighborX="-46378" custLinFactNeighborY="14756"/>
      <dgm:spPr>
        <a:prstGeom prst="curvedRightArrow">
          <a:avLst/>
        </a:prstGeom>
        <a:solidFill>
          <a:schemeClr val="accent2"/>
        </a:solidFill>
      </dgm:spPr>
    </dgm:pt>
    <dgm:pt modelId="{F1AEFE29-8BE7-40E7-B567-FC6FD8966EC0}" type="pres">
      <dgm:prSet presAssocID="{009F971F-557E-4B30-82C7-E84756289C5F}" presName="txShp" presStyleLbl="node1" presStyleIdx="1" presStyleCnt="7" custLinFactY="33867" custLinFactNeighborX="80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2194F5-8C8B-41E9-AD5A-BF83A2061312}" type="pres">
      <dgm:prSet presAssocID="{FBD5A8EE-7C26-42F2-84E0-19FE97632F10}" presName="spacing" presStyleCnt="0"/>
      <dgm:spPr/>
    </dgm:pt>
    <dgm:pt modelId="{297DC447-E03F-409A-8171-D6FA27D4690C}" type="pres">
      <dgm:prSet presAssocID="{D3195D85-6809-47D0-9CCB-F783AB5E0EB8}" presName="composite" presStyleCnt="0"/>
      <dgm:spPr/>
    </dgm:pt>
    <dgm:pt modelId="{C0D555B4-3A48-44ED-B657-6F1A7FBDA7B1}" type="pres">
      <dgm:prSet presAssocID="{D3195D85-6809-47D0-9CCB-F783AB5E0EB8}" presName="imgShp" presStyleLbl="fgImgPlace1" presStyleIdx="2" presStyleCnt="7" custLinFactNeighborX="-45324" custLinFactNeighborY="13703"/>
      <dgm:spPr>
        <a:prstGeom prst="curvedRightArrow">
          <a:avLst/>
        </a:prstGeom>
        <a:solidFill>
          <a:schemeClr val="accent2"/>
        </a:solidFill>
      </dgm:spPr>
    </dgm:pt>
    <dgm:pt modelId="{CE4EB484-35CE-444B-B3B6-315C0B23BA2C}" type="pres">
      <dgm:prSet presAssocID="{D3195D85-6809-47D0-9CCB-F783AB5E0EB8}" presName="txShp" presStyleLbl="node1" presStyleIdx="2" presStyleCnt="7" custLinFactY="-32813" custLinFactNeighborX="-401" custLinFactNeighborY="-100000">
        <dgm:presLayoutVars>
          <dgm:bulletEnabled val="1"/>
        </dgm:presLayoutVars>
      </dgm:prSet>
      <dgm:spPr/>
    </dgm:pt>
    <dgm:pt modelId="{9CE6CE4A-104B-4FF1-984E-8F8DDCD0D2A4}" type="pres">
      <dgm:prSet presAssocID="{2B1E7488-263A-4AF0-855C-56C2B0B4320B}" presName="spacing" presStyleCnt="0"/>
      <dgm:spPr/>
    </dgm:pt>
    <dgm:pt modelId="{BC0FAA03-43A0-4C5A-807F-525606ADE32D}" type="pres">
      <dgm:prSet presAssocID="{6D605DD7-164A-42EC-A7BA-866F343B57D0}" presName="composite" presStyleCnt="0"/>
      <dgm:spPr/>
    </dgm:pt>
    <dgm:pt modelId="{9F9DDD0D-EA9F-40F0-9156-7B0C6FE6258C}" type="pres">
      <dgm:prSet presAssocID="{6D605DD7-164A-42EC-A7BA-866F343B57D0}" presName="imgShp" presStyleLbl="fgImgPlace1" presStyleIdx="3" presStyleCnt="7" custLinFactNeighborX="-39000" custLinFactNeighborY="10541"/>
      <dgm:spPr>
        <a:prstGeom prst="curvedRightArrow">
          <a:avLst/>
        </a:prstGeom>
        <a:solidFill>
          <a:schemeClr val="accent2"/>
        </a:solidFill>
      </dgm:spPr>
    </dgm:pt>
    <dgm:pt modelId="{3CF55419-43BD-4673-8D6D-1E3BFDCCB0C7}" type="pres">
      <dgm:prSet presAssocID="{6D605DD7-164A-42EC-A7BA-866F343B57D0}" presName="txShp" presStyleLbl="node1" presStyleIdx="3" presStyleCnt="7" custLinFactY="180435" custLinFactNeighborX="824" custLinFactNeighborY="200000">
        <dgm:presLayoutVars>
          <dgm:bulletEnabled val="1"/>
        </dgm:presLayoutVars>
      </dgm:prSet>
      <dgm:spPr/>
    </dgm:pt>
    <dgm:pt modelId="{FBDCF656-E452-409E-8F45-5F46F6564AE5}" type="pres">
      <dgm:prSet presAssocID="{D544ECD7-554A-4490-8C6E-2610D3E7BB0C}" presName="spacing" presStyleCnt="0"/>
      <dgm:spPr/>
    </dgm:pt>
    <dgm:pt modelId="{1B048B2B-304F-4B52-9EED-2CF9A6FFDE5E}" type="pres">
      <dgm:prSet presAssocID="{DDD3864F-470D-4D5C-83EB-6896C3D5CCD6}" presName="composite" presStyleCnt="0"/>
      <dgm:spPr/>
    </dgm:pt>
    <dgm:pt modelId="{D4ACEB88-904C-4679-970E-89F8DC2B4366}" type="pres">
      <dgm:prSet presAssocID="{DDD3864F-470D-4D5C-83EB-6896C3D5CCD6}" presName="imgShp" presStyleLbl="fgImgPlace1" presStyleIdx="4" presStyleCnt="7" custLinFactNeighborX="-34784" custLinFactNeighborY="-2108"/>
      <dgm:spPr>
        <a:prstGeom prst="curvedRightArrow">
          <a:avLst/>
        </a:prstGeom>
        <a:solidFill>
          <a:schemeClr val="accent2"/>
        </a:solidFill>
      </dgm:spPr>
      <dgm:t>
        <a:bodyPr/>
        <a:lstStyle/>
        <a:p>
          <a:endParaRPr lang="ru-RU"/>
        </a:p>
      </dgm:t>
    </dgm:pt>
    <dgm:pt modelId="{0E8E3AE7-6A1D-4D58-8796-47DB97CAF4B7}" type="pres">
      <dgm:prSet presAssocID="{DDD3864F-470D-4D5C-83EB-6896C3D5CCD6}" presName="txShp" presStyleLbl="node1" presStyleIdx="4" presStyleCnt="7" custLinFactNeighborX="146" custLinFactNeighborY="-9010">
        <dgm:presLayoutVars>
          <dgm:bulletEnabled val="1"/>
        </dgm:presLayoutVars>
      </dgm:prSet>
      <dgm:spPr/>
    </dgm:pt>
    <dgm:pt modelId="{CF59F382-CEF9-478E-964F-6ACAFCFCA6BF}" type="pres">
      <dgm:prSet presAssocID="{7809F8BF-C369-4BEE-9375-D10D025E3FB8}" presName="spacing" presStyleCnt="0"/>
      <dgm:spPr/>
    </dgm:pt>
    <dgm:pt modelId="{A1EE5F1A-F272-4955-9F0B-AD53DB488FAE}" type="pres">
      <dgm:prSet presAssocID="{36A84B22-1FAF-4192-89E8-AB683E3D1D77}" presName="composite" presStyleCnt="0"/>
      <dgm:spPr/>
    </dgm:pt>
    <dgm:pt modelId="{BA72554D-796F-4039-8C00-7E480218B6C0}" type="pres">
      <dgm:prSet presAssocID="{36A84B22-1FAF-4192-89E8-AB683E3D1D77}" presName="imgShp" presStyleLbl="fgImgPlace1" presStyleIdx="5" presStyleCnt="7" custLinFactNeighborX="-38364" custLinFactNeighborY="3713"/>
      <dgm:spPr>
        <a:prstGeom prst="curvedRightArrow">
          <a:avLst/>
        </a:prstGeom>
        <a:solidFill>
          <a:schemeClr val="accent2">
            <a:lumMod val="75000"/>
          </a:schemeClr>
        </a:solidFill>
      </dgm:spPr>
    </dgm:pt>
    <dgm:pt modelId="{787B92E4-4367-4CA9-8BB9-FE55DEE44244}" type="pres">
      <dgm:prSet presAssocID="{36A84B22-1FAF-4192-89E8-AB683E3D1D77}" presName="txShp" presStyleLbl="node1" presStyleIdx="5" presStyleCnt="7">
        <dgm:presLayoutVars>
          <dgm:bulletEnabled val="1"/>
        </dgm:presLayoutVars>
      </dgm:prSet>
      <dgm:spPr/>
    </dgm:pt>
    <dgm:pt modelId="{9C5389F5-2439-4542-A6CA-7DD388FABC9D}" type="pres">
      <dgm:prSet presAssocID="{441EB34B-01AB-4D3E-AD8F-8160D4670887}" presName="spacing" presStyleCnt="0"/>
      <dgm:spPr/>
    </dgm:pt>
    <dgm:pt modelId="{0614DEE7-3851-4370-A0B4-E59B0557A8DD}" type="pres">
      <dgm:prSet presAssocID="{7BE190E7-AEDC-4D77-8E14-7AA6C4D41A31}" presName="composite" presStyleCnt="0"/>
      <dgm:spPr/>
    </dgm:pt>
    <dgm:pt modelId="{A0E12424-56ED-4DCB-8E9C-21F2F84BD9BD}" type="pres">
      <dgm:prSet presAssocID="{7BE190E7-AEDC-4D77-8E14-7AA6C4D41A31}" presName="imgShp" presStyleLbl="fgImgPlace1" presStyleIdx="6" presStyleCnt="7" custLinFactNeighborX="-31622" custLinFactNeighborY="-1054"/>
      <dgm:spPr>
        <a:prstGeom prst="curvedRightArrow">
          <a:avLst/>
        </a:prstGeom>
        <a:solidFill>
          <a:schemeClr val="accent2"/>
        </a:solidFill>
      </dgm:spPr>
    </dgm:pt>
    <dgm:pt modelId="{E9A56A9D-FB6E-44E4-AD85-67996E1C498A}" type="pres">
      <dgm:prSet presAssocID="{7BE190E7-AEDC-4D77-8E14-7AA6C4D41A31}" presName="txShp" presStyleLbl="node1" presStyleIdx="6" presStyleCnt="7" custLinFactY="-193402" custLinFactNeighborX="677" custLinFactNeighborY="-200000">
        <dgm:presLayoutVars>
          <dgm:bulletEnabled val="1"/>
        </dgm:presLayoutVars>
      </dgm:prSet>
      <dgm:spPr/>
    </dgm:pt>
  </dgm:ptLst>
  <dgm:cxnLst>
    <dgm:cxn modelId="{40FBD295-E7D5-4EF7-A141-9B62C2BF4E29}" srcId="{466B74B9-2344-4A5C-854B-2F42020815BF}" destId="{7BE190E7-AEDC-4D77-8E14-7AA6C4D41A31}" srcOrd="6" destOrd="0" parTransId="{968130E3-990A-44C4-9BED-169CABF09B15}" sibTransId="{B9890FED-440A-494C-92CE-F73DE20F4ED5}"/>
    <dgm:cxn modelId="{F720D54D-1E78-4800-9048-EA94D8525374}" type="presOf" srcId="{36A84B22-1FAF-4192-89E8-AB683E3D1D77}" destId="{787B92E4-4367-4CA9-8BB9-FE55DEE44244}" srcOrd="0" destOrd="0" presId="urn:microsoft.com/office/officeart/2005/8/layout/vList3"/>
    <dgm:cxn modelId="{B010E202-7B23-4A2A-A521-70A3C878E075}" type="presOf" srcId="{DDD3864F-470D-4D5C-83EB-6896C3D5CCD6}" destId="{0E8E3AE7-6A1D-4D58-8796-47DB97CAF4B7}" srcOrd="0" destOrd="0" presId="urn:microsoft.com/office/officeart/2005/8/layout/vList3"/>
    <dgm:cxn modelId="{9D41EE58-2883-469A-B861-5BFE072288DA}" type="presOf" srcId="{D3195D85-6809-47D0-9CCB-F783AB5E0EB8}" destId="{CE4EB484-35CE-444B-B3B6-315C0B23BA2C}" srcOrd="0" destOrd="0" presId="urn:microsoft.com/office/officeart/2005/8/layout/vList3"/>
    <dgm:cxn modelId="{9DC07BFA-78AA-41C2-9654-348D643AB847}" type="presOf" srcId="{466B74B9-2344-4A5C-854B-2F42020815BF}" destId="{4FE66C04-D773-459D-A836-9AF7919D163E}" srcOrd="0" destOrd="0" presId="urn:microsoft.com/office/officeart/2005/8/layout/vList3"/>
    <dgm:cxn modelId="{A2631A0E-10D2-4943-8CF9-1E8E3ED0040D}" type="presOf" srcId="{009F971F-557E-4B30-82C7-E84756289C5F}" destId="{F1AEFE29-8BE7-40E7-B567-FC6FD8966EC0}" srcOrd="0" destOrd="0" presId="urn:microsoft.com/office/officeart/2005/8/layout/vList3"/>
    <dgm:cxn modelId="{AA71166D-F656-4520-B860-71DE4EA80748}" srcId="{466B74B9-2344-4A5C-854B-2F42020815BF}" destId="{DDD3864F-470D-4D5C-83EB-6896C3D5CCD6}" srcOrd="4" destOrd="0" parTransId="{060332F6-BB05-4F40-AAFB-6C34F6CB6C32}" sibTransId="{7809F8BF-C369-4BEE-9375-D10D025E3FB8}"/>
    <dgm:cxn modelId="{1019C2D6-7A6C-464D-AF7C-21A95C920D73}" type="presOf" srcId="{6D605DD7-164A-42EC-A7BA-866F343B57D0}" destId="{3CF55419-43BD-4673-8D6D-1E3BFDCCB0C7}" srcOrd="0" destOrd="0" presId="urn:microsoft.com/office/officeart/2005/8/layout/vList3"/>
    <dgm:cxn modelId="{77E94849-AA4F-45DF-9F00-88659699B9C1}" srcId="{466B74B9-2344-4A5C-854B-2F42020815BF}" destId="{D3195D85-6809-47D0-9CCB-F783AB5E0EB8}" srcOrd="2" destOrd="0" parTransId="{00B2B8C4-DEF4-4AFA-AFA6-1EE79348D044}" sibTransId="{2B1E7488-263A-4AF0-855C-56C2B0B4320B}"/>
    <dgm:cxn modelId="{DC19BD24-6326-4F46-B827-C7DC206E50BB}" type="presOf" srcId="{7BE190E7-AEDC-4D77-8E14-7AA6C4D41A31}" destId="{E9A56A9D-FB6E-44E4-AD85-67996E1C498A}" srcOrd="0" destOrd="0" presId="urn:microsoft.com/office/officeart/2005/8/layout/vList3"/>
    <dgm:cxn modelId="{E8937FDC-88C2-4B13-85E5-976FA3F0E3CB}" srcId="{466B74B9-2344-4A5C-854B-2F42020815BF}" destId="{F3661146-785A-4D54-BCC1-CCAC169FD395}" srcOrd="0" destOrd="0" parTransId="{8B1E2B28-1391-44A5-A3AA-EA25346AAAAB}" sibTransId="{DB21912C-1BFB-4B81-A398-B56822C96342}"/>
    <dgm:cxn modelId="{C3F438A2-E32D-455D-8631-2E08EA4CC6C9}" srcId="{466B74B9-2344-4A5C-854B-2F42020815BF}" destId="{36A84B22-1FAF-4192-89E8-AB683E3D1D77}" srcOrd="5" destOrd="0" parTransId="{8592F4FE-2341-46EF-825C-0AE3CF23C6C2}" sibTransId="{441EB34B-01AB-4D3E-AD8F-8160D4670887}"/>
    <dgm:cxn modelId="{62660182-E0EB-4C32-8F07-E532C848BC35}" srcId="{466B74B9-2344-4A5C-854B-2F42020815BF}" destId="{009F971F-557E-4B30-82C7-E84756289C5F}" srcOrd="1" destOrd="0" parTransId="{48B2DC90-F153-4F2A-8ACD-363DEEC17A28}" sibTransId="{FBD5A8EE-7C26-42F2-84E0-19FE97632F10}"/>
    <dgm:cxn modelId="{CAA05CA5-3D34-471A-B3F9-A7E4D1EF3496}" type="presOf" srcId="{F3661146-785A-4D54-BCC1-CCAC169FD395}" destId="{81998BC7-967A-4B0E-B869-D68B18AC08D2}" srcOrd="0" destOrd="0" presId="urn:microsoft.com/office/officeart/2005/8/layout/vList3"/>
    <dgm:cxn modelId="{12F7925A-20B9-4B51-ACFA-25CD293F1EF6}" srcId="{466B74B9-2344-4A5C-854B-2F42020815BF}" destId="{6D605DD7-164A-42EC-A7BA-866F343B57D0}" srcOrd="3" destOrd="0" parTransId="{E46BF0FD-11B6-4C2C-8A9E-F5CB67FB0E45}" sibTransId="{D544ECD7-554A-4490-8C6E-2610D3E7BB0C}"/>
    <dgm:cxn modelId="{CD28C118-BB86-4E75-9E30-B32A73F6C9BE}" type="presParOf" srcId="{4FE66C04-D773-459D-A836-9AF7919D163E}" destId="{D5C8689D-F5ED-4BD4-96E5-BD4AB9B47759}" srcOrd="0" destOrd="0" presId="urn:microsoft.com/office/officeart/2005/8/layout/vList3"/>
    <dgm:cxn modelId="{D4E02B84-EA30-4B12-90ED-68966E208DB3}" type="presParOf" srcId="{D5C8689D-F5ED-4BD4-96E5-BD4AB9B47759}" destId="{2D6FFEEC-C7F3-408E-919F-74E581B7D8C4}" srcOrd="0" destOrd="0" presId="urn:microsoft.com/office/officeart/2005/8/layout/vList3"/>
    <dgm:cxn modelId="{F2AEF512-01D5-4CF3-9FD8-A3328037E4A2}" type="presParOf" srcId="{D5C8689D-F5ED-4BD4-96E5-BD4AB9B47759}" destId="{81998BC7-967A-4B0E-B869-D68B18AC08D2}" srcOrd="1" destOrd="0" presId="urn:microsoft.com/office/officeart/2005/8/layout/vList3"/>
    <dgm:cxn modelId="{F132EA0C-9AE3-476C-B7DC-918033170324}" type="presParOf" srcId="{4FE66C04-D773-459D-A836-9AF7919D163E}" destId="{AB0AAC96-B4B2-4284-A294-F2D827E22068}" srcOrd="1" destOrd="0" presId="urn:microsoft.com/office/officeart/2005/8/layout/vList3"/>
    <dgm:cxn modelId="{57CCC59A-F16B-462A-BDD7-569D5523A50F}" type="presParOf" srcId="{4FE66C04-D773-459D-A836-9AF7919D163E}" destId="{98D10D4E-1151-4F0A-90A8-C24321877027}" srcOrd="2" destOrd="0" presId="urn:microsoft.com/office/officeart/2005/8/layout/vList3"/>
    <dgm:cxn modelId="{0E9D5235-161D-4EBB-BBB2-EA78CE72DB83}" type="presParOf" srcId="{98D10D4E-1151-4F0A-90A8-C24321877027}" destId="{1C346309-2338-4AEB-8865-051AECE795A1}" srcOrd="0" destOrd="0" presId="urn:microsoft.com/office/officeart/2005/8/layout/vList3"/>
    <dgm:cxn modelId="{7CD72426-239B-4C32-9CED-A51D22286133}" type="presParOf" srcId="{98D10D4E-1151-4F0A-90A8-C24321877027}" destId="{F1AEFE29-8BE7-40E7-B567-FC6FD8966EC0}" srcOrd="1" destOrd="0" presId="urn:microsoft.com/office/officeart/2005/8/layout/vList3"/>
    <dgm:cxn modelId="{23819EA6-FD20-4714-ABF1-5C25F593819D}" type="presParOf" srcId="{4FE66C04-D773-459D-A836-9AF7919D163E}" destId="{5D2194F5-8C8B-41E9-AD5A-BF83A2061312}" srcOrd="3" destOrd="0" presId="urn:microsoft.com/office/officeart/2005/8/layout/vList3"/>
    <dgm:cxn modelId="{AEF96A02-0687-4A3C-B33A-A47B96B72F58}" type="presParOf" srcId="{4FE66C04-D773-459D-A836-9AF7919D163E}" destId="{297DC447-E03F-409A-8171-D6FA27D4690C}" srcOrd="4" destOrd="0" presId="urn:microsoft.com/office/officeart/2005/8/layout/vList3"/>
    <dgm:cxn modelId="{E8262BA3-AE03-4529-B411-18F4669FFC03}" type="presParOf" srcId="{297DC447-E03F-409A-8171-D6FA27D4690C}" destId="{C0D555B4-3A48-44ED-B657-6F1A7FBDA7B1}" srcOrd="0" destOrd="0" presId="urn:microsoft.com/office/officeart/2005/8/layout/vList3"/>
    <dgm:cxn modelId="{DFA2E99B-93F5-4DEE-9526-AC9E4CE5C4A9}" type="presParOf" srcId="{297DC447-E03F-409A-8171-D6FA27D4690C}" destId="{CE4EB484-35CE-444B-B3B6-315C0B23BA2C}" srcOrd="1" destOrd="0" presId="urn:microsoft.com/office/officeart/2005/8/layout/vList3"/>
    <dgm:cxn modelId="{C433D66C-78DF-4D56-97BC-A3E52C8F6BD6}" type="presParOf" srcId="{4FE66C04-D773-459D-A836-9AF7919D163E}" destId="{9CE6CE4A-104B-4FF1-984E-8F8DDCD0D2A4}" srcOrd="5" destOrd="0" presId="urn:microsoft.com/office/officeart/2005/8/layout/vList3"/>
    <dgm:cxn modelId="{70FAC357-3C7B-4FEE-9134-20EE93D178E1}" type="presParOf" srcId="{4FE66C04-D773-459D-A836-9AF7919D163E}" destId="{BC0FAA03-43A0-4C5A-807F-525606ADE32D}" srcOrd="6" destOrd="0" presId="urn:microsoft.com/office/officeart/2005/8/layout/vList3"/>
    <dgm:cxn modelId="{D9AF77D5-D64C-4BB5-9E06-68FE5FFF7E8E}" type="presParOf" srcId="{BC0FAA03-43A0-4C5A-807F-525606ADE32D}" destId="{9F9DDD0D-EA9F-40F0-9156-7B0C6FE6258C}" srcOrd="0" destOrd="0" presId="urn:microsoft.com/office/officeart/2005/8/layout/vList3"/>
    <dgm:cxn modelId="{FCFA1A23-B335-4CB7-B5B0-33BB2AA8A0B0}" type="presParOf" srcId="{BC0FAA03-43A0-4C5A-807F-525606ADE32D}" destId="{3CF55419-43BD-4673-8D6D-1E3BFDCCB0C7}" srcOrd="1" destOrd="0" presId="urn:microsoft.com/office/officeart/2005/8/layout/vList3"/>
    <dgm:cxn modelId="{10A193EB-6D87-40CE-8A1B-A7012D4B5759}" type="presParOf" srcId="{4FE66C04-D773-459D-A836-9AF7919D163E}" destId="{FBDCF656-E452-409E-8F45-5F46F6564AE5}" srcOrd="7" destOrd="0" presId="urn:microsoft.com/office/officeart/2005/8/layout/vList3"/>
    <dgm:cxn modelId="{584AD87D-5B6C-43AF-827E-25CDA580A738}" type="presParOf" srcId="{4FE66C04-D773-459D-A836-9AF7919D163E}" destId="{1B048B2B-304F-4B52-9EED-2CF9A6FFDE5E}" srcOrd="8" destOrd="0" presId="urn:microsoft.com/office/officeart/2005/8/layout/vList3"/>
    <dgm:cxn modelId="{F0A9E86F-6573-4611-81CC-A9779B4FE817}" type="presParOf" srcId="{1B048B2B-304F-4B52-9EED-2CF9A6FFDE5E}" destId="{D4ACEB88-904C-4679-970E-89F8DC2B4366}" srcOrd="0" destOrd="0" presId="urn:microsoft.com/office/officeart/2005/8/layout/vList3"/>
    <dgm:cxn modelId="{C811A2DA-1162-4FFA-B253-B9A560357322}" type="presParOf" srcId="{1B048B2B-304F-4B52-9EED-2CF9A6FFDE5E}" destId="{0E8E3AE7-6A1D-4D58-8796-47DB97CAF4B7}" srcOrd="1" destOrd="0" presId="urn:microsoft.com/office/officeart/2005/8/layout/vList3"/>
    <dgm:cxn modelId="{F0E2EB31-18BB-46BC-A146-7488D3E5E55D}" type="presParOf" srcId="{4FE66C04-D773-459D-A836-9AF7919D163E}" destId="{CF59F382-CEF9-478E-964F-6ACAFCFCA6BF}" srcOrd="9" destOrd="0" presId="urn:microsoft.com/office/officeart/2005/8/layout/vList3"/>
    <dgm:cxn modelId="{E3CDB7A8-5471-4EEE-B867-EFDA80B6C96D}" type="presParOf" srcId="{4FE66C04-D773-459D-A836-9AF7919D163E}" destId="{A1EE5F1A-F272-4955-9F0B-AD53DB488FAE}" srcOrd="10" destOrd="0" presId="urn:microsoft.com/office/officeart/2005/8/layout/vList3"/>
    <dgm:cxn modelId="{26A7B662-4096-42B3-88AE-D2C311F0BDF7}" type="presParOf" srcId="{A1EE5F1A-F272-4955-9F0B-AD53DB488FAE}" destId="{BA72554D-796F-4039-8C00-7E480218B6C0}" srcOrd="0" destOrd="0" presId="urn:microsoft.com/office/officeart/2005/8/layout/vList3"/>
    <dgm:cxn modelId="{6D056FA5-85BB-464D-AF7A-839A05E15FFA}" type="presParOf" srcId="{A1EE5F1A-F272-4955-9F0B-AD53DB488FAE}" destId="{787B92E4-4367-4CA9-8BB9-FE55DEE44244}" srcOrd="1" destOrd="0" presId="urn:microsoft.com/office/officeart/2005/8/layout/vList3"/>
    <dgm:cxn modelId="{24F285B6-C7A0-4B6C-BD41-CAA5BF1B7FAA}" type="presParOf" srcId="{4FE66C04-D773-459D-A836-9AF7919D163E}" destId="{9C5389F5-2439-4542-A6CA-7DD388FABC9D}" srcOrd="11" destOrd="0" presId="urn:microsoft.com/office/officeart/2005/8/layout/vList3"/>
    <dgm:cxn modelId="{7E59C464-9E29-490E-8DC6-30FA711DDA48}" type="presParOf" srcId="{4FE66C04-D773-459D-A836-9AF7919D163E}" destId="{0614DEE7-3851-4370-A0B4-E59B0557A8DD}" srcOrd="12" destOrd="0" presId="urn:microsoft.com/office/officeart/2005/8/layout/vList3"/>
    <dgm:cxn modelId="{3F3B165A-9701-43C3-8CA2-84BDC6E2E829}" type="presParOf" srcId="{0614DEE7-3851-4370-A0B4-E59B0557A8DD}" destId="{A0E12424-56ED-4DCB-8E9C-21F2F84BD9BD}" srcOrd="0" destOrd="0" presId="urn:microsoft.com/office/officeart/2005/8/layout/vList3"/>
    <dgm:cxn modelId="{C4CF6020-4A0A-4F89-8615-F8921310FFB3}" type="presParOf" srcId="{0614DEE7-3851-4370-A0B4-E59B0557A8DD}" destId="{E9A56A9D-FB6E-44E4-AD85-67996E1C498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98BC7-967A-4B0E-B869-D68B18AC08D2}">
      <dsp:nvSpPr>
        <dsp:cNvPr id="0" name=""/>
        <dsp:cNvSpPr/>
      </dsp:nvSpPr>
      <dsp:spPr>
        <a:xfrm rot="10800000">
          <a:off x="1945165" y="2969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психолого-педагогического сопровождения в школе</a:t>
          </a:r>
          <a:r>
            <a:rPr lang="ru-RU" sz="19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r>
            <a:rPr lang="ru-RU" sz="19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   </a:t>
          </a:r>
          <a:endParaRPr lang="ru-RU" sz="19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33656" y="2969"/>
        <a:ext cx="6785768" cy="753963"/>
      </dsp:txXfrm>
    </dsp:sp>
    <dsp:sp modelId="{2D6FFEEC-C7F3-408E-919F-74E581B7D8C4}">
      <dsp:nvSpPr>
        <dsp:cNvPr id="0" name=""/>
        <dsp:cNvSpPr/>
      </dsp:nvSpPr>
      <dsp:spPr>
        <a:xfrm>
          <a:off x="1202601" y="74498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AEFE29-8BE7-40E7-B567-FC6FD8966EC0}">
      <dsp:nvSpPr>
        <dsp:cNvPr id="0" name=""/>
        <dsp:cNvSpPr/>
      </dsp:nvSpPr>
      <dsp:spPr>
        <a:xfrm rot="10800000">
          <a:off x="2001168" y="1991304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Психолого-педагогическое сопровождение обучающихся с нарушением интеллекта.</a:t>
          </a:r>
          <a:r>
            <a:rPr lang="ru-RU" sz="1900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9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89659" y="1991304"/>
        <a:ext cx="6785768" cy="753963"/>
      </dsp:txXfrm>
    </dsp:sp>
    <dsp:sp modelId="{1C346309-2338-4AEB-8865-051AECE795A1}">
      <dsp:nvSpPr>
        <dsp:cNvPr id="0" name=""/>
        <dsp:cNvSpPr/>
      </dsp:nvSpPr>
      <dsp:spPr>
        <a:xfrm>
          <a:off x="1218510" y="1093251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EB484-35CE-444B-B3B6-315C0B23BA2C}">
      <dsp:nvSpPr>
        <dsp:cNvPr id="0" name=""/>
        <dsp:cNvSpPr/>
      </dsp:nvSpPr>
      <dsp:spPr>
        <a:xfrm rot="10800000">
          <a:off x="1917198" y="959662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Содержание психолого-педагогического сопровождения в школе.</a:t>
          </a:r>
          <a:endParaRPr lang="ru-RU" sz="19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05689" y="959662"/>
        <a:ext cx="6785768" cy="753963"/>
      </dsp:txXfrm>
    </dsp:sp>
    <dsp:sp modelId="{C0D555B4-3A48-44ED-B657-6F1A7FBDA7B1}">
      <dsp:nvSpPr>
        <dsp:cNvPr id="0" name=""/>
        <dsp:cNvSpPr/>
      </dsp:nvSpPr>
      <dsp:spPr>
        <a:xfrm>
          <a:off x="1226457" y="2064339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F55419-43BD-4673-8D6D-1E3BFDCCB0C7}">
      <dsp:nvSpPr>
        <dsp:cNvPr id="0" name=""/>
        <dsp:cNvSpPr/>
      </dsp:nvSpPr>
      <dsp:spPr>
        <a:xfrm rot="10800000">
          <a:off x="2002633" y="5808390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инклюзивной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культуры в школе.</a:t>
          </a:r>
          <a:endParaRPr lang="ru-RU" sz="19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91124" y="5808390"/>
        <a:ext cx="6785768" cy="753963"/>
      </dsp:txXfrm>
    </dsp:sp>
    <dsp:sp modelId="{9F9DDD0D-EA9F-40F0-9156-7B0C6FE6258C}">
      <dsp:nvSpPr>
        <dsp:cNvPr id="0" name=""/>
        <dsp:cNvSpPr/>
      </dsp:nvSpPr>
      <dsp:spPr>
        <a:xfrm>
          <a:off x="1274137" y="3019525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E3AE7-6A1D-4D58-8796-47DB97CAF4B7}">
      <dsp:nvSpPr>
        <dsp:cNvPr id="0" name=""/>
        <dsp:cNvSpPr/>
      </dsp:nvSpPr>
      <dsp:spPr>
        <a:xfrm rot="10800000">
          <a:off x="1955347" y="3851145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Итоговая аттестация обучающихся с ООП.</a:t>
          </a:r>
          <a:endParaRPr lang="ru-RU" sz="19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43838" y="3851145"/>
        <a:ext cx="6785768" cy="753963"/>
      </dsp:txXfrm>
    </dsp:sp>
    <dsp:sp modelId="{D4ACEB88-904C-4679-970E-89F8DC2B4366}">
      <dsp:nvSpPr>
        <dsp:cNvPr id="0" name=""/>
        <dsp:cNvSpPr/>
      </dsp:nvSpPr>
      <dsp:spPr>
        <a:xfrm>
          <a:off x="1305924" y="3903183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B92E4-4367-4CA9-8BB9-FE55DEE44244}">
      <dsp:nvSpPr>
        <dsp:cNvPr id="0" name=""/>
        <dsp:cNvSpPr/>
      </dsp:nvSpPr>
      <dsp:spPr>
        <a:xfrm rot="10800000">
          <a:off x="1945165" y="4898104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деятельности педагога-ассистента</a:t>
          </a:r>
          <a:endParaRPr lang="ru-RU" sz="1900" i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33656" y="4898104"/>
        <a:ext cx="6785768" cy="753963"/>
      </dsp:txXfrm>
    </dsp:sp>
    <dsp:sp modelId="{BA72554D-796F-4039-8C00-7E480218B6C0}">
      <dsp:nvSpPr>
        <dsp:cNvPr id="0" name=""/>
        <dsp:cNvSpPr/>
      </dsp:nvSpPr>
      <dsp:spPr>
        <a:xfrm>
          <a:off x="1278933" y="4926098"/>
          <a:ext cx="753963" cy="753963"/>
        </a:xfrm>
        <a:prstGeom prst="curvedRightArrow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A56A9D-FB6E-44E4-AD85-67996E1C498A}">
      <dsp:nvSpPr>
        <dsp:cNvPr id="0" name=""/>
        <dsp:cNvSpPr/>
      </dsp:nvSpPr>
      <dsp:spPr>
        <a:xfrm rot="10800000">
          <a:off x="1992380" y="2911024"/>
          <a:ext cx="6974259" cy="753963"/>
        </a:xfrm>
        <a:prstGeom prst="homePlat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2477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Текущее оценивание обучающихся с ООП</a:t>
          </a:r>
          <a:r>
            <a:rPr lang="ru-RU" sz="1900" i="1" u="none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ru-RU" sz="1900" i="1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2180871" y="2911024"/>
        <a:ext cx="6785768" cy="753963"/>
      </dsp:txXfrm>
    </dsp:sp>
    <dsp:sp modelId="{A0E12424-56ED-4DCB-8E9C-21F2F84BD9BD}">
      <dsp:nvSpPr>
        <dsp:cNvPr id="0" name=""/>
        <dsp:cNvSpPr/>
      </dsp:nvSpPr>
      <dsp:spPr>
        <a:xfrm>
          <a:off x="1329765" y="5869184"/>
          <a:ext cx="753963" cy="753963"/>
        </a:xfrm>
        <a:prstGeom prst="curvedRightArrow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06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19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68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5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933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04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10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24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77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8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87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99CEA-53A9-441F-AE55-F33676F09F60}" type="datetimeFigureOut">
              <a:rPr lang="ru-RU" smtClean="0"/>
              <a:t>26.08.2024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C6DFD-898D-46E3-B4CC-B1A7FFC332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16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uba.edu.kz/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ba.edu.kz/ru/metodology/3?page=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ba.edu.kz/ru/metodology/3?page=2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41728"/>
          </a:xfrm>
          <a:ln w="7620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Особенности организации образовательного процесса для учащихся на дому и  детей с особыми образовательными потребностями </a:t>
            </a:r>
            <a:r>
              <a:rPr lang="ru-RU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r>
              <a:rPr lang="ru-RU" sz="3600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 на 2024-2025 учебный год </a:t>
            </a:r>
            <a:r>
              <a:rPr lang="ru-RU" sz="3600" dirty="0">
                <a:solidFill>
                  <a:srgbClr val="FF0000"/>
                </a:solidFill>
                <a:latin typeface="Monotype Corsiva" panose="03010101010201010101" pitchFamily="66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Monotype Corsiva" panose="03010101010201010101" pitchFamily="66" charset="0"/>
              </a:rPr>
            </a:br>
            <a:endParaRPr lang="ru-RU" sz="3600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24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7409" y="2492504"/>
            <a:ext cx="10515600" cy="1325563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i="1" dirty="0"/>
              <a:t> </a:t>
            </a:r>
            <a:r>
              <a:rPr lang="ru-RU" sz="2700" b="1" i="1" dirty="0" smtClean="0">
                <a:solidFill>
                  <a:srgbClr val="FF0000"/>
                </a:solidFill>
              </a:rPr>
              <a:t>Внимание!  </a:t>
            </a:r>
            <a:r>
              <a:rPr lang="ru-RU" sz="2700" b="1" i="1" dirty="0" smtClean="0"/>
              <a:t>Методические рекомендации </a:t>
            </a:r>
            <a:r>
              <a:rPr lang="ru-RU" sz="2700" b="1" i="1" dirty="0"/>
              <a:t>по развитию инклюзивной культуры в школе можно ознакомиться на сайте Академии по ссылке: </a:t>
            </a:r>
            <a:r>
              <a:rPr lang="ru-RU" sz="2700" b="1" i="1" u="sng" dirty="0">
                <a:hlinkClick r:id="rId2"/>
              </a:rPr>
              <a:t>https://uba.edu.kz/ru/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406949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77633729"/>
              </p:ext>
            </p:extLst>
          </p:nvPr>
        </p:nvGraphicFramePr>
        <p:xfrm>
          <a:off x="821094" y="102638"/>
          <a:ext cx="10487608" cy="6634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473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349883" y="4021494"/>
            <a:ext cx="11707593" cy="1635878"/>
            <a:chOff x="349883" y="4021494"/>
            <a:chExt cx="11707593" cy="1635878"/>
          </a:xfrm>
        </p:grpSpPr>
        <p:sp>
          <p:nvSpPr>
            <p:cNvPr id="10" name="Полилиния 9"/>
            <p:cNvSpPr/>
            <p:nvPr/>
          </p:nvSpPr>
          <p:spPr>
            <a:xfrm>
              <a:off x="349883" y="4021494"/>
              <a:ext cx="2656851" cy="1635878"/>
            </a:xfrm>
            <a:custGeom>
              <a:avLst/>
              <a:gdLst>
                <a:gd name="connsiteX0" fmla="*/ 0 w 2656851"/>
                <a:gd name="connsiteY0" fmla="*/ 0 h 1120010"/>
                <a:gd name="connsiteX1" fmla="*/ 2096846 w 2656851"/>
                <a:gd name="connsiteY1" fmla="*/ 0 h 1120010"/>
                <a:gd name="connsiteX2" fmla="*/ 2656851 w 2656851"/>
                <a:gd name="connsiteY2" fmla="*/ 560005 h 1120010"/>
                <a:gd name="connsiteX3" fmla="*/ 2096846 w 2656851"/>
                <a:gd name="connsiteY3" fmla="*/ 1120010 h 1120010"/>
                <a:gd name="connsiteX4" fmla="*/ 0 w 2656851"/>
                <a:gd name="connsiteY4" fmla="*/ 1120010 h 1120010"/>
                <a:gd name="connsiteX5" fmla="*/ 560005 w 2656851"/>
                <a:gd name="connsiteY5" fmla="*/ 560005 h 1120010"/>
                <a:gd name="connsiteX6" fmla="*/ 0 w 2656851"/>
                <a:gd name="connsiteY6" fmla="*/ 0 h 112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6851" h="1120010">
                  <a:moveTo>
                    <a:pt x="0" y="0"/>
                  </a:moveTo>
                  <a:lnTo>
                    <a:pt x="2096846" y="0"/>
                  </a:lnTo>
                  <a:lnTo>
                    <a:pt x="2656851" y="560005"/>
                  </a:lnTo>
                  <a:lnTo>
                    <a:pt x="2096846" y="1120010"/>
                  </a:lnTo>
                  <a:lnTo>
                    <a:pt x="0" y="1120010"/>
                  </a:lnTo>
                  <a:lnTo>
                    <a:pt x="560005" y="5600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2014" tIns="24003" rIns="584008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Директор школы  издает приказ </a:t>
              </a:r>
              <a:endParaRPr lang="ru-RU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2803994" y="4021494"/>
              <a:ext cx="3417371" cy="1635878"/>
            </a:xfrm>
            <a:custGeom>
              <a:avLst/>
              <a:gdLst>
                <a:gd name="connsiteX0" fmla="*/ 0 w 3417371"/>
                <a:gd name="connsiteY0" fmla="*/ 0 h 1120010"/>
                <a:gd name="connsiteX1" fmla="*/ 2857366 w 3417371"/>
                <a:gd name="connsiteY1" fmla="*/ 0 h 1120010"/>
                <a:gd name="connsiteX2" fmla="*/ 3417371 w 3417371"/>
                <a:gd name="connsiteY2" fmla="*/ 560005 h 1120010"/>
                <a:gd name="connsiteX3" fmla="*/ 2857366 w 3417371"/>
                <a:gd name="connsiteY3" fmla="*/ 1120010 h 1120010"/>
                <a:gd name="connsiteX4" fmla="*/ 0 w 3417371"/>
                <a:gd name="connsiteY4" fmla="*/ 1120010 h 1120010"/>
                <a:gd name="connsiteX5" fmla="*/ 560005 w 3417371"/>
                <a:gd name="connsiteY5" fmla="*/ 560005 h 1120010"/>
                <a:gd name="connsiteX6" fmla="*/ 0 w 3417371"/>
                <a:gd name="connsiteY6" fmla="*/ 0 h 112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17371" h="1120010">
                  <a:moveTo>
                    <a:pt x="0" y="0"/>
                  </a:moveTo>
                  <a:lnTo>
                    <a:pt x="2857366" y="0"/>
                  </a:lnTo>
                  <a:lnTo>
                    <a:pt x="3417371" y="560005"/>
                  </a:lnTo>
                  <a:lnTo>
                    <a:pt x="2857366" y="1120010"/>
                  </a:lnTo>
                  <a:lnTo>
                    <a:pt x="0" y="1120010"/>
                  </a:lnTo>
                  <a:lnTo>
                    <a:pt x="560005" y="5600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2014" tIns="24003" rIns="584008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тверждает положение об организации психолого-педагогического сопровождения</a:t>
              </a:r>
              <a:endParaRPr lang="ru-RU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8989298" y="4021495"/>
              <a:ext cx="3068178" cy="1501960"/>
            </a:xfrm>
            <a:custGeom>
              <a:avLst/>
              <a:gdLst>
                <a:gd name="connsiteX0" fmla="*/ 0 w 2893814"/>
                <a:gd name="connsiteY0" fmla="*/ 0 h 810961"/>
                <a:gd name="connsiteX1" fmla="*/ 2488334 w 2893814"/>
                <a:gd name="connsiteY1" fmla="*/ 0 h 810961"/>
                <a:gd name="connsiteX2" fmla="*/ 2893814 w 2893814"/>
                <a:gd name="connsiteY2" fmla="*/ 405481 h 810961"/>
                <a:gd name="connsiteX3" fmla="*/ 2488334 w 2893814"/>
                <a:gd name="connsiteY3" fmla="*/ 810961 h 810961"/>
                <a:gd name="connsiteX4" fmla="*/ 0 w 2893814"/>
                <a:gd name="connsiteY4" fmla="*/ 810961 h 810961"/>
                <a:gd name="connsiteX5" fmla="*/ 405481 w 2893814"/>
                <a:gd name="connsiteY5" fmla="*/ 405481 h 810961"/>
                <a:gd name="connsiteX6" fmla="*/ 0 w 2893814"/>
                <a:gd name="connsiteY6" fmla="*/ 0 h 8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93814" h="810961">
                  <a:moveTo>
                    <a:pt x="0" y="0"/>
                  </a:moveTo>
                  <a:lnTo>
                    <a:pt x="2488334" y="0"/>
                  </a:lnTo>
                  <a:lnTo>
                    <a:pt x="2893814" y="405481"/>
                  </a:lnTo>
                  <a:lnTo>
                    <a:pt x="2488334" y="810961"/>
                  </a:lnTo>
                  <a:lnTo>
                    <a:pt x="0" y="810961"/>
                  </a:lnTo>
                  <a:lnTo>
                    <a:pt x="405481" y="4054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7490" tIns="24003" rIns="42948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</a:t>
              </a:r>
              <a:r>
                <a:rPr lang="ru-RU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оздает условия для их профессионального роста на междисциплинарной основе.</a:t>
              </a:r>
              <a:endParaRPr lang="ru-RU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5924939" y="4021494"/>
              <a:ext cx="3214332" cy="1602356"/>
            </a:xfrm>
            <a:custGeom>
              <a:avLst/>
              <a:gdLst>
                <a:gd name="connsiteX0" fmla="*/ 0 w 3294145"/>
                <a:gd name="connsiteY0" fmla="*/ 0 h 810961"/>
                <a:gd name="connsiteX1" fmla="*/ 2888665 w 3294145"/>
                <a:gd name="connsiteY1" fmla="*/ 0 h 810961"/>
                <a:gd name="connsiteX2" fmla="*/ 3294145 w 3294145"/>
                <a:gd name="connsiteY2" fmla="*/ 405481 h 810961"/>
                <a:gd name="connsiteX3" fmla="*/ 2888665 w 3294145"/>
                <a:gd name="connsiteY3" fmla="*/ 810961 h 810961"/>
                <a:gd name="connsiteX4" fmla="*/ 0 w 3294145"/>
                <a:gd name="connsiteY4" fmla="*/ 810961 h 810961"/>
                <a:gd name="connsiteX5" fmla="*/ 405481 w 3294145"/>
                <a:gd name="connsiteY5" fmla="*/ 405481 h 810961"/>
                <a:gd name="connsiteX6" fmla="*/ 0 w 3294145"/>
                <a:gd name="connsiteY6" fmla="*/ 0 h 8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94145" h="810961">
                  <a:moveTo>
                    <a:pt x="0" y="0"/>
                  </a:moveTo>
                  <a:lnTo>
                    <a:pt x="2888665" y="0"/>
                  </a:lnTo>
                  <a:lnTo>
                    <a:pt x="3294145" y="405481"/>
                  </a:lnTo>
                  <a:lnTo>
                    <a:pt x="2888665" y="810961"/>
                  </a:lnTo>
                  <a:lnTo>
                    <a:pt x="0" y="810961"/>
                  </a:lnTo>
                  <a:lnTo>
                    <a:pt x="405481" y="4054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77490" tIns="24003" rIns="429483" bIns="24003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</a:t>
              </a:r>
              <a:r>
                <a:rPr lang="ru-RU" sz="1800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тверждает состав и должностные обязанности специалистов</a:t>
              </a:r>
              <a:endParaRPr lang="ru-RU" sz="1800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2552886" y="187217"/>
            <a:ext cx="6974259" cy="885199"/>
            <a:chOff x="1977974" y="838"/>
            <a:chExt cx="6974259" cy="885199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1977974" y="838"/>
              <a:ext cx="6974259" cy="885199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>
              <a:off x="2199274" y="838"/>
              <a:ext cx="6752959" cy="885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348" tIns="83820" rIns="156464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Организация психолого-педагогического сопровождения в школе</a:t>
              </a:r>
              <a:r>
                <a:rPr lang="ru-RU" sz="2200" b="1" i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r>
                <a:rPr lang="ru-RU" sz="2200" i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endParaRPr lang="ru-RU" sz="2200" i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286068" y="1321083"/>
            <a:ext cx="9507894" cy="230832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Деятельность службы психолого-педагогического сопровождения в школе регламентируется Приказами Министра образования и науки Республики Казахстан от 12 января 2022 года № 4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«Об утверждении Правил оценки особых образовательных потребностей»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 № 6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«Об утверждении Правил психолого-педагогического сопровождения в организациях дошкольного, среднего, технического и профессионального,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послесреднего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 образования, дополнительного образования»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Приказом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и.о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Министра просвещения Республики Казахстан от 25 августа 2022 года № 377 «Об утверждении Правил деятельности психологической службы в организациях среднего образования»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66339" y="5742654"/>
            <a:ext cx="10310051" cy="9814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методическими рекомендациями для администрации школы по организации образовательного процесса в инклюзивной среде можно ознакомиться на сайте Академии по ссылке: </a:t>
            </a:r>
            <a:r>
              <a:rPr lang="ru-RU" b="1" i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https://uba.edu.kz/ru/metodology/3?page=21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13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75862" y="1581560"/>
            <a:ext cx="10954138" cy="47545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программы психолого-педагогического сопровождения детей с ООП включают: 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планы;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учебные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 развивающие программы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специалистов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детей с ООП для психолого-педагогического сопровождения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</a:t>
            </a:r>
            <a:r>
              <a:rPr lang="ru-RU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программы утверждаются </a:t>
            </a:r>
            <a:r>
              <a:rPr lang="ru-RU" sz="28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директором школы и согласовываются с родителями обучающихся.</a:t>
            </a:r>
            <a:endParaRPr lang="ru-RU" sz="2800" b="1" i="1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291630" y="373829"/>
            <a:ext cx="6974259" cy="885199"/>
            <a:chOff x="1977974" y="2299713"/>
            <a:chExt cx="6974259" cy="885199"/>
          </a:xfrm>
        </p:grpSpPr>
        <p:sp>
          <p:nvSpPr>
            <p:cNvPr id="9" name="Пятиугольник 8"/>
            <p:cNvSpPr/>
            <p:nvPr/>
          </p:nvSpPr>
          <p:spPr>
            <a:xfrm rot="10800000">
              <a:off x="1977974" y="2299713"/>
              <a:ext cx="6974259" cy="885199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ятиугольник 4"/>
            <p:cNvSpPr txBox="1"/>
            <p:nvPr/>
          </p:nvSpPr>
          <p:spPr>
            <a:xfrm rot="21600000">
              <a:off x="2199274" y="2299713"/>
              <a:ext cx="6752959" cy="885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348" tIns="83820" rIns="156464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Содержание психолого-педагогического сопровождения в школе.</a:t>
              </a:r>
              <a:endParaRPr lang="ru-RU" sz="2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339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226315" y="252531"/>
            <a:ext cx="6974259" cy="885199"/>
            <a:chOff x="2033977" y="2335265"/>
            <a:chExt cx="6974259" cy="885199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2033977" y="2335265"/>
              <a:ext cx="6974259" cy="885199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 rot="21600000">
              <a:off x="2255277" y="2335265"/>
              <a:ext cx="6752959" cy="885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348" tIns="83820" rIns="156464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Психолого-педагогическое сопровождение обучающихся с нарушением интеллекта.</a:t>
              </a:r>
              <a:r>
                <a:rPr lang="ru-RU" sz="2200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70704" y="1239547"/>
            <a:ext cx="10088912" cy="127778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Инструктивно-методическим письмом КДСО МОН РК № 1-6/543 от 04.04.2022 г. к Правилам оценки особых образовательных потребностей, утверждённых приказом №4, для детей с нарушением интеллекта, обучающихся в общем классе/группе, рекомендуется изменение учебных планов и учебных программ: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704" y="2632420"/>
            <a:ext cx="10088912" cy="9814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Составление индивидуальных учебных планов и индивидуальных учебных программ по рекомендации ПМПК по основным учебным предметам. Индивидуализация учебных программ осуществляется на ступенях начального и основного среднего образования.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1887" y="3725615"/>
            <a:ext cx="10067729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2. Индивидуальный учебный план составляется на основе Типового учебного плана основного среднего образования для общеобразовательных школ с исключением из него учебных предметов, усвоению минимального содержания которых препятствуют особенности познавательной деятельности школьников. Подбор учебников, учебных пособий, рабочих тетрадей, подготовка индивидуальных учебных материалов осуществляется в соответствии с содержанием индивидуальной учебной программы и используемыми методами обучения.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50031" y="5715285"/>
            <a:ext cx="9725609" cy="9814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Р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екомендациями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составлению индивидуальных учебных программ для обучающихся с ООП можно ознакомиться в методических рекомендациях по ссылке: </a:t>
            </a:r>
            <a:r>
              <a:rPr lang="ru-RU" b="1" i="1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https://uba.edu.kz/ru/metodology/3?page=21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019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282298" y="233870"/>
            <a:ext cx="6974259" cy="885199"/>
            <a:chOff x="2006498" y="3481615"/>
            <a:chExt cx="6974259" cy="885199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2006498" y="3481615"/>
              <a:ext cx="6974259" cy="885199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 rot="21600000">
              <a:off x="2227798" y="3481615"/>
              <a:ext cx="6752959" cy="885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348" tIns="83820" rIns="156464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u="none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Текущее оценивание обучающихся с ООП</a:t>
              </a:r>
              <a:r>
                <a:rPr lang="ru-RU" sz="2200" i="1" u="none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ru-RU" sz="2200" i="1" u="none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33265" y="1371601"/>
            <a:ext cx="11457992" cy="4024628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Инструктивно-методическим письмом к Правилам оценки особых образовательных потребностей, утверждённых приказом №4 «индивидуальные учебные программы для обучающихся с нарушением интеллекта составляются по основным учебным предметам. Обучение по учебным предметам, по которым не используется бальная оценка достижений, осуществляется по типовым учебным программам общего образования». В соответствии с п. 15 приказа №125 «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оценивании обучающихся с особыми образовательными потребностями педагог использует дифференцированные и/или индивидуальные задания, а также вносит изменения в критерии оценивания с учетом особенностей обучающегося, в том числе при реализации индивидуальных учебных программ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2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6129" y="5648760"/>
            <a:ext cx="10129936" cy="9814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Методические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рекомендациями по составлению дифференцированных заданий СОР и СОЧ по учебным предметам начальной и основной школы в условиях инклюзии можно ознакомиться на сайте Академии по ссылке: https://uba. edu.kz/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metodology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/3?page=21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23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114347" y="271193"/>
            <a:ext cx="6974259" cy="885199"/>
            <a:chOff x="1988156" y="4518832"/>
            <a:chExt cx="6974259" cy="885199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1988156" y="4518832"/>
              <a:ext cx="6974259" cy="885199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 rot="21600000">
              <a:off x="2209456" y="4518832"/>
              <a:ext cx="6752959" cy="885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90348" tIns="83820" rIns="156464" bIns="8382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Итоговая аттестация обучающихся с ООП.</a:t>
              </a:r>
              <a:endParaRPr lang="ru-RU" sz="22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522512" y="1391527"/>
            <a:ext cx="11019453" cy="41304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пп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5 п. 3 Типовых правил организации деятельности педагогического совета и порядка его избрания в организациях образования, утверждённых приказом № 272, педагогический совет принимает решение по проведению итоговой аттестации обучающихся, их допуска к экзаменам, освобождения от экзаменов на основании представленных документов. Выпускники общеобразовательных школ, имеющие нарушения интеллекта, в соответствии с Приказом Министра образования и науки Республики Казахстан от 28 января 2015 года № 39 «Об утверждении видов документов об образовании, форм документов об образовании государственного образца и правил их учета и выдачи, основных требований к содержанию документов об образовании собственного образца и правил их учета и выдачи, а также формы справки, выдаваемой лицам, не завершившим образование в организациях образования» 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получают </a:t>
            </a:r>
            <a:r>
              <a:rPr lang="ru-RU" sz="20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аттестат серии БТ, в Приложении к которому указывается, какие учебные предметы обучающимся не изучались. </a:t>
            </a:r>
            <a:endParaRPr lang="ru-RU" sz="2000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40156" y="5719992"/>
            <a:ext cx="8584163" cy="9814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indent="449580"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Внимание!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рекомендациями по организации итоговой аттестации для детей с ООП можно ознакомиться на сайте Академии по ссылке: https://uba.edu.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kz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metodology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/3?page=21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90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319621" y="318150"/>
            <a:ext cx="6974259" cy="753963"/>
            <a:chOff x="1945165" y="4898104"/>
            <a:chExt cx="6974259" cy="753963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1945165" y="4898104"/>
              <a:ext cx="6974259" cy="753963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 rot="21600000">
              <a:off x="2133656" y="4898104"/>
              <a:ext cx="6785768" cy="7539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2477" tIns="72390" rIns="135128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Организация деятельности педагога-ассистента</a:t>
              </a:r>
              <a:endParaRPr lang="ru-RU" sz="19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07911" y="1244090"/>
            <a:ext cx="114300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 соответствии с приказом Министра образования и науки Республики Казахстан от 12 января 2022 года № 6 услуги педагога-ассистента на постоянной основе предоставляются обучающимся с нарушениями психофизического развития и поведения на основании рекомендаций ПМПК.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2535" y="2339396"/>
            <a:ext cx="11140751" cy="4297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Инструктивно-методическим письмом КДСО МОН РК № 1-6/543 от 04.04.2022 г. к Правилам оценки особых образовательных потребностей, утверждённым приказом №4 индивидуальное сопровождение педагогом-ассистентом рекомендуется обучающимся с нарушениями поведения, проявляющимися: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Неспособностью ребенка выполнять правила поведения на уроке: не может усидеть за партой, встает, ходит по классу; не выполняет требования учителя;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Трудностями восприятия или понимания фронтальных инструкций и словесных объяснений педагога, когда требуется постоянная индивидуальная помощь и поддержка педагога для обеспечения понимания обучающимся того, что нужно делать;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Трудностями самоорганизации и самоконтроля на уроке: обучающийся не может сам подготовиться к уроку, не включается в работу класса без помощи взрослого, не выполняет классные задания;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4.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Поведенческими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 эмоциональными нарушениями: обучающийся говорит вслух, смеется без видимой причины, кричит, плачет, отвлекает детей и мешает работе класса/группы; проявляет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самоагрессию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и/или агрессию по отношению к одноклассникам, педагогам, другим людям (бьет, кусает, бросает предметы и пр.).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964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095686" y="392794"/>
            <a:ext cx="6974259" cy="753963"/>
            <a:chOff x="2002633" y="5808390"/>
            <a:chExt cx="6974259" cy="753963"/>
          </a:xfrm>
        </p:grpSpPr>
        <p:sp>
          <p:nvSpPr>
            <p:cNvPr id="5" name="Пятиугольник 4"/>
            <p:cNvSpPr/>
            <p:nvPr/>
          </p:nvSpPr>
          <p:spPr>
            <a:xfrm rot="10800000">
              <a:off x="2002633" y="5808390"/>
              <a:ext cx="6974259" cy="753963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ятиугольник 4"/>
            <p:cNvSpPr txBox="1"/>
            <p:nvPr/>
          </p:nvSpPr>
          <p:spPr>
            <a:xfrm rot="21600000">
              <a:off x="2191124" y="5808390"/>
              <a:ext cx="6785768" cy="7539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32477" tIns="72390" rIns="135128" bIns="7239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инклюзивной </a:t>
              </a:r>
            </a:p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культуры в школе.</a:t>
              </a:r>
              <a:endParaRPr lang="ru-RU" sz="1900" i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70589" y="1250303"/>
            <a:ext cx="11308702" cy="555228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целью формирования инклюзивной культуры в школах целесообразно организовывать следующие формы работы: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родительские клубы с участием семьи детей с ООП;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различные формы неформального общения детей с ООП с другими сверстниками: походы, чаепития, игры, совместное проведение праздников, посещение музеев, экскурсии, общение в социальных сетях и др.;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консилиумы по обсуждению особенностей и путей оказания помощи детям с ООП с участием представителей детей и родителей класса, учителей-предметников, классного руководителя, педагога-психолога, социального педагога, логопеда (педагога-дефектолога), медицинского работника, педагога-ассистента;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совместный просмотр и обсуждение с детьми, родителями и педагогами класса художественных фильмов, раскрывающих успешную жизнь и профессиональную карьеру, самореализацию людей с ООП;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мастер-классы и тренинги, открытые уроки и консультации педагогов, у которых получилось оказать действенную помощь ребёнку с ООП, на которых они делятся опытом с родителями, коллегами;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совместное обсуждение всеми участниками образовательного процесса возникших проблем в классе (педагоги, дети, родители) и способов их решения;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• лекции и консультации специалистов (психолога, дефектолога, медицинского работника) об особенностях конкретных детей с ООП, обучающихся в данном классе и о способах его поддержки.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844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1169</Words>
  <Application>Microsoft Office PowerPoint</Application>
  <PresentationFormat>Широкоэкранный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Monotype Corsiva</vt:lpstr>
      <vt:lpstr>Times New Roman</vt:lpstr>
      <vt:lpstr>Тема Office</vt:lpstr>
      <vt:lpstr>Особенности организации образовательного процесса для учащихся на дому и  детей с особыми образовательными потребностями   на 2024-2025 учебный год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Внимание!  Методические рекомендации по развитию инклюзивной культуры в школе можно ознакомиться на сайте Академии по ссылке: https://uba.edu.kz/ru/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образовательного процесса для учащихся на дому и  детей с особыми образовательными потребностями   на 2024-2025 учебный год  </dc:title>
  <dc:creator>РС</dc:creator>
  <cp:lastModifiedBy>РС</cp:lastModifiedBy>
  <cp:revision>10</cp:revision>
  <dcterms:created xsi:type="dcterms:W3CDTF">2024-08-26T06:49:29Z</dcterms:created>
  <dcterms:modified xsi:type="dcterms:W3CDTF">2024-08-26T07:55:54Z</dcterms:modified>
</cp:coreProperties>
</file>