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367" r:id="rId2"/>
    <p:sldId id="368" r:id="rId3"/>
    <p:sldId id="369" r:id="rId4"/>
    <p:sldId id="370" r:id="rId5"/>
    <p:sldId id="309" r:id="rId6"/>
    <p:sldId id="371" r:id="rId7"/>
    <p:sldId id="372" r:id="rId8"/>
    <p:sldId id="357" r:id="rId9"/>
    <p:sldId id="358" r:id="rId10"/>
    <p:sldId id="359" r:id="rId11"/>
    <p:sldId id="360" r:id="rId12"/>
    <p:sldId id="311" r:id="rId13"/>
    <p:sldId id="312" r:id="rId14"/>
    <p:sldId id="373" r:id="rId15"/>
    <p:sldId id="374" r:id="rId16"/>
    <p:sldId id="375" r:id="rId17"/>
    <p:sldId id="365" r:id="rId18"/>
    <p:sldId id="340" r:id="rId19"/>
    <p:sldId id="315" r:id="rId20"/>
    <p:sldId id="316" r:id="rId21"/>
    <p:sldId id="317" r:id="rId22"/>
    <p:sldId id="339" r:id="rId23"/>
    <p:sldId id="342" r:id="rId24"/>
    <p:sldId id="352" r:id="rId25"/>
    <p:sldId id="350" r:id="rId26"/>
    <p:sldId id="345" r:id="rId27"/>
    <p:sldId id="353" r:id="rId28"/>
    <p:sldId id="347" r:id="rId29"/>
    <p:sldId id="348" r:id="rId30"/>
    <p:sldId id="337" r:id="rId31"/>
    <p:sldId id="351" r:id="rId32"/>
    <p:sldId id="322" r:id="rId33"/>
    <p:sldId id="323" r:id="rId34"/>
    <p:sldId id="324" r:id="rId35"/>
    <p:sldId id="325" r:id="rId36"/>
    <p:sldId id="349" r:id="rId37"/>
    <p:sldId id="354" r:id="rId38"/>
    <p:sldId id="319" r:id="rId39"/>
    <p:sldId id="320" r:id="rId40"/>
    <p:sldId id="321" r:id="rId41"/>
    <p:sldId id="361" r:id="rId42"/>
    <p:sldId id="362" r:id="rId43"/>
    <p:sldId id="363" r:id="rId44"/>
    <p:sldId id="364" r:id="rId45"/>
    <p:sldId id="326" r:id="rId46"/>
    <p:sldId id="344" r:id="rId47"/>
    <p:sldId id="328" r:id="rId48"/>
    <p:sldId id="329" r:id="rId49"/>
    <p:sldId id="330" r:id="rId50"/>
    <p:sldId id="341" r:id="rId51"/>
    <p:sldId id="332" r:id="rId52"/>
    <p:sldId id="333" r:id="rId53"/>
    <p:sldId id="334" r:id="rId54"/>
    <p:sldId id="335" r:id="rId55"/>
    <p:sldId id="356" r:id="rId5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48" y="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13070-3725-4531-8241-8173A5BFC71E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AF2E7-B67D-4379-A44E-2E0C7EBDF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1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C1891-303C-4C59-89CE-55ECA980A15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44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C1891-303C-4C59-89CE-55ECA980A15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45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C1891-303C-4C59-89CE-55ECA980A15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047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C1891-303C-4C59-89CE-55ECA980A15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103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CF4C3-31F5-4836-875C-8AD962FDBDA0}" type="datetimeFigureOut">
              <a:rPr lang="en-US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A8D04-4C18-42B9-A27C-FD2B26EFF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A93C2-54DC-48BC-9E29-5E3393E8C40B}" type="datetimeFigureOut">
              <a:rPr lang="en-US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64605-4E70-4AFF-89B5-929DE29B4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03679-96A7-4BAB-BD98-B3214AAB5088}" type="datetimeFigureOut">
              <a:rPr lang="en-US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8ECAB-98AF-415E-9C4F-E45FA1A34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B4084-83FA-4FBA-9C52-961C51FB8380}" type="datetimeFigureOut">
              <a:rPr lang="en-US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177CC-6041-4E2C-9411-C68A9744E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 userDrawn="1"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01759-B6F1-440B-AAFF-8BA93BE12A72}" type="datetimeFigureOut">
              <a:rPr lang="en-US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D7EC5-1B65-4EC7-A61B-B62B534CE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A0A69-C50D-40EA-8623-C2BCBAB7EF45}" type="datetimeFigureOut">
              <a:rPr lang="en-US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A704-F4E3-48D5-AD61-158E8A5A9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36EAF-C35E-4852-9FC8-EFF332EEC0C9}" type="datetimeFigureOut">
              <a:rPr lang="en-US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6B7F-A429-4084-97F1-8B69F564B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35B0-B529-442E-9808-45C2928314C7}" type="datetimeFigureOut">
              <a:rPr lang="en-US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8EBB5-EA56-4AD5-BD0D-0EBA52881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01BFD-3E2A-41CC-921B-E33F8C7F8D38}" type="datetimeFigureOut">
              <a:rPr lang="en-US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2A5F4-4BBC-4990-8069-F55D48E27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D2C3D-9B19-465C-889F-67596F260593}" type="datetimeFigureOut">
              <a:rPr lang="en-US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8C375-3574-4FB2-ABF3-CB56FB556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1C738-FD6C-4229-AD96-3042EDF0529B}" type="datetimeFigureOut">
              <a:rPr lang="en-US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82415-B253-4B6A-AF7B-894AF90FA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686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025" cy="987425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3" cstate="screen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136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>
            <a:off x="8659813" y="5872163"/>
            <a:ext cx="5429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39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9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white">
          <a:xfrm>
            <a:off x="1217613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378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175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025" y="1069975"/>
            <a:ext cx="3355975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025" y="0"/>
            <a:ext cx="7470775" cy="98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1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9038"/>
            <a:ext cx="822960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7675" y="6364288"/>
            <a:ext cx="2185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B27DB82-CF00-4F5C-B5BF-A7C3C1856CD9}" type="datetimeFigureOut">
              <a:rPr lang="en-US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175" y="6364288"/>
            <a:ext cx="5311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025" y="6364288"/>
            <a:ext cx="612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7F8BEE7-F235-4BF5-9958-DAE3D1E55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CC37F"/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3C2FF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5A0CC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8E79E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5A0A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714489"/>
            <a:ext cx="8072463" cy="250033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«Активные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и методы обучения по работе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детьми с  особыми образовательными потребностями»</a:t>
            </a:r>
          </a:p>
          <a:p>
            <a:pPr algn="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38131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КГУ «ОСШ №64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им.У.Кулымбетова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5286388"/>
            <a:ext cx="4572000" cy="569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Зам.дир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школы по УВР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Сеилова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К.И.</a:t>
            </a:r>
          </a:p>
        </p:txBody>
      </p:sp>
    </p:spTree>
    <p:extLst>
      <p:ext uri="{BB962C8B-B14F-4D97-AF65-F5344CB8AC3E}">
        <p14:creationId xmlns:p14="http://schemas.microsoft.com/office/powerpoint/2010/main" val="395329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Сюрпризные игровые моменты: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«Пришло письмо в почтовый ящик».</a:t>
            </a: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В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классе есть придуманный мною «почтовый ящик» и, время от времени, когда это предполагается, мы с детьми проверяем, нет ли там какого-нибудь письма. И вот однажды нам прислали письмо в красивом ярком большом конверте. Дети были удивлены, они заинтересовались этим. На конверте был изображен герой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мультфильма «Простоквашино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» Дядя Федор. Дети сразу догадались, что письмо пришло к нам из Простоквашино от Дяди Федора. В письме была просьба о помощи. В ходе непосредственной образовательной деятельности дети «помогали» герою мультфильма, таким образом, детский интерес присутствовал на протяжении всего урока, дети очень ответственно помогали Деде Федору.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88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Сюрпризные игровые моменты: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«Волшебная коробочка»,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которая периодически появляется у нас в классе и заставляет детей заинтересоваться и обязательно узнать, что внутри. Перед началом урока я создаю соответствующее настроение музыкой, затем рассказываю детям, что коробочка появилась у нас не просто так, ее принес загадочный герой, он просил детей вести себя хорошо. Настрой присутствует, дети в ожидании открытия коробочки, где находятся разные задания для детишек, раздаточный и наглядный материал. Весь набор предметов достается постепенно, по ходу непосредственной образовательной деятельности. Дети заинтригованы. Они стараются правильно решить ту или иную задачу, ответить на вопрос.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Ребята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на протяжении всего занятия заинтересованы и активны.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Общие правила </a:t>
            </a:r>
            <a:r>
              <a:rPr lang="ru-RU" dirty="0"/>
              <a:t>коррекционной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</a:t>
            </a:r>
            <a:r>
              <a:rPr lang="ru-RU" sz="2400" dirty="0" smtClean="0"/>
              <a:t>Индивидуальный </a:t>
            </a:r>
            <a:r>
              <a:rPr lang="ru-RU" sz="2400" dirty="0"/>
              <a:t>подход к каждому ученику.</a:t>
            </a:r>
          </a:p>
          <a:p>
            <a:pPr marL="0" indent="0">
              <a:buNone/>
            </a:pPr>
            <a:r>
              <a:rPr lang="ru-RU" sz="2400" dirty="0" smtClean="0"/>
              <a:t>2.Предотвращение </a:t>
            </a:r>
            <a:r>
              <a:rPr lang="ru-RU" sz="2400" dirty="0"/>
              <a:t>наступления утомления, используя для этого разнообразные средства (чередование умственной и практической деятельности, преподнесение материала небольшими дозами, использование интересного и красочного дидактического материала и средств наглядности).</a:t>
            </a:r>
          </a:p>
          <a:p>
            <a:pPr marL="0" indent="0">
              <a:buNone/>
            </a:pPr>
            <a:r>
              <a:rPr lang="ru-RU" sz="2400" dirty="0" smtClean="0"/>
              <a:t>3.Использование </a:t>
            </a:r>
            <a:r>
              <a:rPr lang="ru-RU" sz="2400" dirty="0"/>
              <a:t>методов, активизирующих познавательную и практическую деятельность обучающихся, формирующих необходимые учебные навыки.</a:t>
            </a:r>
          </a:p>
          <a:p>
            <a:pPr marL="0" indent="0">
              <a:buNone/>
            </a:pPr>
            <a:r>
              <a:rPr lang="ru-RU" sz="2400" dirty="0" smtClean="0"/>
              <a:t>4.Проявление </a:t>
            </a:r>
            <a:r>
              <a:rPr lang="ru-RU" sz="2400" dirty="0"/>
              <a:t>педагогического такта. Постоянное поощрение за малейшие успехи, своевременная и тактическая помощь каждому ребёнку, развитие в нём веры в собственные силы и возможности.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8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Использование на уроках </a:t>
            </a:r>
            <a:r>
              <a:rPr lang="ru-RU" sz="3600" i="1" u="sng" dirty="0" smtClean="0"/>
              <a:t>активных </a:t>
            </a:r>
            <a:r>
              <a:rPr lang="ru-RU" sz="3600" i="1" u="sng" dirty="0"/>
              <a:t>форм, методов и приёмов</a:t>
            </a:r>
            <a:r>
              <a:rPr lang="ru-RU" sz="3600" dirty="0"/>
              <a:t> обучения является одним из необходимых средств повышения эффективности как образовательного, так и коррекционно- развивающего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32554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sy-files.ru/wp-content/uploads/1/2/1/12113f6095aae7afd2f65c4d409d036c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9258"/>
            <a:ext cx="8904988" cy="667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fsd.multiurok.ru/html/2018/04/04/s_5ac4b6cbb14ff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08912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66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sinshoko.ru/800/600/https/ds05.infourok.ru/uploads/ex/0cf7/000e8be6-488a632c/img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16171" cy="638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3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льга\Desktop\5f119db49791e4cbfc6320b15e40026345c172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76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/>
              <a:t>Для каждого этапа урока используются свои активные методы, позволяющие эффективно решать конкретные задачи этапа. </a:t>
            </a:r>
          </a:p>
        </p:txBody>
      </p:sp>
    </p:spTree>
    <p:extLst>
      <p:ext uri="{BB962C8B-B14F-4D97-AF65-F5344CB8AC3E}">
        <p14:creationId xmlns:p14="http://schemas.microsoft.com/office/powerpoint/2010/main" val="213343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332656"/>
            <a:ext cx="4415728" cy="6264696"/>
          </a:xfrm>
        </p:spPr>
        <p:txBody>
          <a:bodyPr/>
          <a:lstStyle/>
          <a:p>
            <a:pPr marL="0" indent="0">
              <a:buNone/>
            </a:pPr>
            <a:r>
              <a:rPr lang="ru-RU" sz="3000" i="1" dirty="0"/>
              <a:t>Так в начале урока активные методы позволяют создать психологический настрой обучающихся на занятие, способствует формированию исходной мотивации, вовлечению всех обучающихся в учебный процесс, созданию ситуации успеха.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1728" y="0"/>
            <a:ext cx="40386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Когда встречаем мы рассвет,</a:t>
            </a:r>
          </a:p>
          <a:p>
            <a:pPr marL="0" indent="0">
              <a:buNone/>
            </a:pPr>
            <a:r>
              <a:rPr lang="ru-RU" sz="2400" dirty="0"/>
              <a:t>Мы говорим ему ... (Дети хором) ПРИВЕТ!</a:t>
            </a:r>
          </a:p>
          <a:p>
            <a:pPr marL="0" indent="0">
              <a:buNone/>
            </a:pPr>
            <a:r>
              <a:rPr lang="ru-RU" sz="2400" dirty="0"/>
              <a:t>С улыбкой солнце дарит свет,</a:t>
            </a:r>
          </a:p>
          <a:p>
            <a:pPr marL="0" indent="0">
              <a:buNone/>
            </a:pPr>
            <a:r>
              <a:rPr lang="ru-RU" sz="2400" dirty="0"/>
              <a:t>Нам посылая свой ... (Дети хором) ПРИВЕТ!</a:t>
            </a:r>
          </a:p>
          <a:p>
            <a:pPr marL="0" indent="0">
              <a:buNone/>
            </a:pPr>
            <a:r>
              <a:rPr lang="ru-RU" sz="2400" dirty="0"/>
              <a:t>При встрече через много лет</a:t>
            </a:r>
          </a:p>
          <a:p>
            <a:pPr marL="0" indent="0">
              <a:buNone/>
            </a:pPr>
            <a:r>
              <a:rPr lang="ru-RU" sz="2400" dirty="0"/>
              <a:t>Вы крикните друзьям ... (Дети хором) ПРИВЕТ!</a:t>
            </a:r>
          </a:p>
          <a:p>
            <a:pPr marL="0" indent="0">
              <a:buNone/>
            </a:pPr>
            <a:r>
              <a:rPr lang="ru-RU" sz="2400" dirty="0"/>
              <a:t>И улыбнутся вам в ответ</a:t>
            </a:r>
          </a:p>
          <a:p>
            <a:pPr marL="0" indent="0">
              <a:buNone/>
            </a:pPr>
            <a:r>
              <a:rPr lang="ru-RU" sz="2400" dirty="0"/>
              <a:t>От слова доброго ... (Дети хором) ПРИВЕТ!</a:t>
            </a:r>
          </a:p>
          <a:p>
            <a:pPr marL="0" indent="0">
              <a:buNone/>
            </a:pPr>
            <a:r>
              <a:rPr lang="ru-RU" sz="2400" dirty="0"/>
              <a:t>И вы запомните совет:</a:t>
            </a:r>
          </a:p>
          <a:p>
            <a:pPr marL="0" indent="0">
              <a:buNone/>
            </a:pPr>
            <a:r>
              <a:rPr lang="ru-RU" sz="2400" dirty="0"/>
              <a:t>Дарите всем друзьям ... (Дети хором) ПРИВЕТ!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00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7533456" cy="51457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«……где бы ни обучался ребенок с </a:t>
            </a:r>
            <a:r>
              <a:rPr lang="ru-RU" dirty="0" smtClean="0"/>
              <a:t>особыми образовательными потребностями в специальном учреждении </a:t>
            </a:r>
            <a:r>
              <a:rPr lang="ru-RU" dirty="0"/>
              <a:t>или в условиях интеграции- </a:t>
            </a:r>
            <a:r>
              <a:rPr lang="ru-RU" dirty="0" smtClean="0"/>
              <a:t>это должно </a:t>
            </a:r>
            <a:r>
              <a:rPr lang="ru-RU" dirty="0"/>
              <a:t>быть специальное обучение. Только так можно добиться успешной адаптации ребенка в школе и получения им образования, которое будет одним из условий его адаптации и интеграции в последующей взрослой жизни…»</a:t>
            </a:r>
          </a:p>
          <a:p>
            <a:pPr marL="45720" indent="0">
              <a:buNone/>
            </a:pPr>
            <a:r>
              <a:rPr lang="ru-RU" dirty="0" smtClean="0"/>
              <a:t>                                        </a:t>
            </a:r>
            <a:r>
              <a:rPr lang="ru-RU" dirty="0" smtClean="0"/>
              <a:t> </a:t>
            </a:r>
            <a:r>
              <a:rPr lang="ru-RU" dirty="0" smtClean="0"/>
              <a:t>В.И</a:t>
            </a:r>
            <a:r>
              <a:rPr lang="ru-RU" dirty="0"/>
              <a:t>. </a:t>
            </a:r>
            <a:r>
              <a:rPr lang="ru-RU" dirty="0" err="1"/>
              <a:t>Лубовский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2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025" y="0"/>
            <a:ext cx="7470775" cy="2204864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Способствуют концентрации внимания, повышению учебной мотивации такие упражнения как «Установка»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53650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Привели голову в порядок.( Погладили, причесали себя пальчиками )</a:t>
            </a:r>
          </a:p>
          <a:p>
            <a:pPr marL="0" indent="0">
              <a:buNone/>
            </a:pPr>
            <a:r>
              <a:rPr lang="ru-RU" dirty="0"/>
              <a:t>Закрыли глазки и мысленно сказали: «Я внимателен, я могу, у меня всё получится!» Вдохнули. Выдохнули.</a:t>
            </a:r>
          </a:p>
          <a:p>
            <a:pPr marL="0" indent="0">
              <a:buNone/>
            </a:pPr>
            <a:r>
              <a:rPr lang="ru-RU" dirty="0" smtClean="0"/>
              <a:t>Я </a:t>
            </a:r>
            <a:r>
              <a:rPr lang="ru-RU" dirty="0"/>
              <a:t>желаю вам </a:t>
            </a:r>
            <a:r>
              <a:rPr lang="ru-RU" dirty="0" smtClean="0"/>
              <a:t>успехов. </a:t>
            </a:r>
            <a:r>
              <a:rPr lang="ru-RU" dirty="0"/>
              <a:t>Спасибо.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025" y="116632"/>
            <a:ext cx="7470775" cy="1584176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Эффективными являются минутки создания хорошего настроения, проводимые в парах.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7139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Соприкасаются пальчиками с соседом по парте и говорят:</a:t>
            </a:r>
          </a:p>
          <a:p>
            <a:pPr marL="0" indent="0">
              <a:buNone/>
            </a:pPr>
            <a:r>
              <a:rPr lang="ru-RU" dirty="0"/>
              <a:t>- Желаю (большой)</a:t>
            </a:r>
          </a:p>
          <a:p>
            <a:pPr marL="0" indent="0">
              <a:buNone/>
            </a:pPr>
            <a:r>
              <a:rPr lang="ru-RU" dirty="0"/>
              <a:t>-	Успеха (указательный)</a:t>
            </a:r>
          </a:p>
          <a:p>
            <a:pPr marL="0" indent="0">
              <a:buNone/>
            </a:pPr>
            <a:r>
              <a:rPr lang="ru-RU" dirty="0"/>
              <a:t>- Большого (средний)</a:t>
            </a:r>
          </a:p>
          <a:p>
            <a:pPr marL="0" indent="0">
              <a:buNone/>
            </a:pPr>
            <a:r>
              <a:rPr lang="ru-RU" dirty="0"/>
              <a:t>-	Во всём (безымянный)</a:t>
            </a:r>
          </a:p>
          <a:p>
            <a:pPr marL="0" indent="0">
              <a:buNone/>
            </a:pPr>
            <a:r>
              <a:rPr lang="ru-RU" dirty="0"/>
              <a:t>- И везде (мизинец)</a:t>
            </a:r>
          </a:p>
          <a:p>
            <a:pPr marL="0" indent="0">
              <a:buNone/>
            </a:pPr>
            <a:r>
              <a:rPr lang="ru-RU" dirty="0"/>
              <a:t>- Здравствуй! (вся ладошка)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6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9552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- Похлопайте в ладоши те, кто пришёл в школу с хорошим настроением. - Пожмите руку соседу, если вы добрый человек и готовы помочь товарищам.</a:t>
            </a:r>
          </a:p>
          <a:p>
            <a:pPr marL="0" indent="0">
              <a:buNone/>
            </a:pPr>
            <a:r>
              <a:rPr lang="ru-RU" sz="2800" dirty="0" smtClean="0"/>
              <a:t>- </a:t>
            </a:r>
            <a:r>
              <a:rPr lang="ru-RU" sz="2800" dirty="0"/>
              <a:t>Помашите рукой те ребята, кто хочет поскорее начать урок и узнать что-то новое.</a:t>
            </a:r>
          </a:p>
          <a:p>
            <a:pPr marL="0" indent="0">
              <a:buNone/>
            </a:pPr>
            <a:r>
              <a:rPr lang="ru-RU" sz="2800" dirty="0" smtClean="0"/>
              <a:t>- </a:t>
            </a:r>
            <a:r>
              <a:rPr lang="ru-RU" sz="2800" dirty="0"/>
              <a:t>Улыбнитесь друг другу, кто сегодня будет внимательным и старательным.</a:t>
            </a:r>
          </a:p>
          <a:p>
            <a:pPr marL="0" indent="0">
              <a:buNone/>
            </a:pPr>
            <a:r>
              <a:rPr lang="ru-RU" sz="2800" dirty="0" smtClean="0"/>
              <a:t>-</a:t>
            </a:r>
            <a:r>
              <a:rPr lang="ru-RU" sz="2800" dirty="0"/>
              <a:t>Доброе утро солнцу и птицам, доброе утро всем улыбчивым лицам. Начинаем урок обучения грамоте.</a:t>
            </a:r>
          </a:p>
          <a:p>
            <a:pPr marL="0" indent="0">
              <a:buNone/>
            </a:pPr>
            <a:r>
              <a:rPr lang="ru-RU" sz="2800" dirty="0" smtClean="0"/>
              <a:t>- </a:t>
            </a:r>
            <a:r>
              <a:rPr lang="ru-RU" sz="2800" dirty="0"/>
              <a:t>Чем бы вы хотели сегодня заниматься на уроке?</a:t>
            </a:r>
          </a:p>
        </p:txBody>
      </p:sp>
    </p:spTree>
    <p:extLst>
      <p:ext uri="{BB962C8B-B14F-4D97-AF65-F5344CB8AC3E}">
        <p14:creationId xmlns:p14="http://schemas.microsoft.com/office/powerpoint/2010/main" val="56138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025" y="188640"/>
            <a:ext cx="7470775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 этапе актуализации знаний можно  использовать</a:t>
            </a:r>
            <a:r>
              <a:rPr lang="ru-RU" dirty="0"/>
              <a:t> </a:t>
            </a:r>
            <a:r>
              <a:rPr lang="ru-RU" dirty="0" smtClean="0"/>
              <a:t>приём создания проблемной ситуации «Яркое пятно»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464496"/>
          </a:xfrm>
        </p:spPr>
        <p:txBody>
          <a:bodyPr/>
          <a:lstStyle/>
          <a:p>
            <a:r>
              <a:rPr lang="ru-RU" dirty="0"/>
              <a:t> В качестве “яркого пятна” могут быть использованы сказки, легенды, фрагменты из художественной  литературы, случаи из истории, науки,   культуры и повседневной жизни, словом любой материал, способный заинтриговать и захватить внимание, но при этом связанный с темой урока.</a:t>
            </a:r>
          </a:p>
        </p:txBody>
      </p:sp>
    </p:spTree>
    <p:extLst>
      <p:ext uri="{BB962C8B-B14F-4D97-AF65-F5344CB8AC3E}">
        <p14:creationId xmlns:p14="http://schemas.microsoft.com/office/powerpoint/2010/main" val="126107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6632"/>
            <a:ext cx="4041648" cy="87079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Урок математики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987425"/>
            <a:ext cx="4184204" cy="5819254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– В одном большом – пребольшом городе жил маленький Паровозик. Дома все его любили, и Паровозику жилось хорошо. Только одна беда у него была – не умел он считать, не умел складывать и вычитать числа. И вот тогда старый Умный Паровоз посоветовал ему отправиться в путешествие и переименовать станции, которые Паровозик будет проезжать.</a:t>
            </a:r>
          </a:p>
          <a:p>
            <a:pPr marL="0" indent="0">
              <a:buNone/>
            </a:pPr>
            <a:r>
              <a:rPr lang="ru-RU" sz="1800" dirty="0" smtClean="0"/>
              <a:t>«</a:t>
            </a:r>
            <a:r>
              <a:rPr lang="ru-RU" sz="1800" dirty="0"/>
              <a:t>Ты построишь, – сказал Умный Паровоз, – волшебный отрезок, который называется “числовым отрезком” (учебная проблема). Он станет твоим верным другом, и помощником и научит решать даже самые трудные примеры».</a:t>
            </a:r>
          </a:p>
          <a:p>
            <a:pPr marL="0" indent="0">
              <a:buNone/>
            </a:pPr>
            <a:r>
              <a:rPr lang="ru-RU" sz="1800" dirty="0" smtClean="0"/>
              <a:t>-Так </a:t>
            </a:r>
            <a:r>
              <a:rPr lang="ru-RU" sz="1800" dirty="0"/>
              <a:t>что мы сегодня будем делать на уроке?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6632"/>
            <a:ext cx="4041648" cy="87079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Урок русского языка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987425"/>
            <a:ext cx="4041775" cy="581925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Послушайте </a:t>
            </a:r>
            <a:r>
              <a:rPr lang="ru-RU" dirty="0" smtClean="0"/>
              <a:t>стихотворение, которое </a:t>
            </a:r>
            <a:r>
              <a:rPr lang="ru-RU" dirty="0"/>
              <a:t>я вам приготовила. Определите, какие звуки произносятся чаще?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Лохматый </a:t>
            </a:r>
            <a:r>
              <a:rPr lang="ru-RU" i="1" dirty="0"/>
              <a:t>лев увидел сон:</a:t>
            </a:r>
          </a:p>
          <a:p>
            <a:pPr marL="0" indent="0">
              <a:buNone/>
            </a:pPr>
            <a:r>
              <a:rPr lang="ru-RU" i="1" dirty="0" smtClean="0"/>
              <a:t>Летит </a:t>
            </a:r>
            <a:r>
              <a:rPr lang="ru-RU" i="1" dirty="0"/>
              <a:t>с горы на лыжах он.</a:t>
            </a:r>
          </a:p>
          <a:p>
            <a:pPr marL="0" indent="0">
              <a:buNone/>
            </a:pPr>
            <a:r>
              <a:rPr lang="ru-RU" i="1" dirty="0" smtClean="0"/>
              <a:t>Луна </a:t>
            </a:r>
            <a:r>
              <a:rPr lang="ru-RU" i="1" dirty="0"/>
              <a:t>и снег - быстрей, быстрей.</a:t>
            </a:r>
          </a:p>
          <a:p>
            <a:pPr marL="0" indent="0">
              <a:buNone/>
            </a:pPr>
            <a:r>
              <a:rPr lang="ru-RU" i="1" dirty="0" smtClean="0"/>
              <a:t>Вот </a:t>
            </a:r>
            <a:r>
              <a:rPr lang="ru-RU" i="1" dirty="0"/>
              <a:t>это лев - краса зверей.</a:t>
            </a:r>
          </a:p>
        </p:txBody>
      </p:sp>
    </p:spTree>
    <p:extLst>
      <p:ext uri="{BB962C8B-B14F-4D97-AF65-F5344CB8AC3E}">
        <p14:creationId xmlns:p14="http://schemas.microsoft.com/office/powerpoint/2010/main" val="358209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025" y="188640"/>
            <a:ext cx="7470775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Очень эффективным активным приемом </a:t>
            </a:r>
            <a:r>
              <a:rPr lang="ru-RU" dirty="0" smtClean="0"/>
              <a:t> является </a:t>
            </a:r>
            <a:r>
              <a:rPr lang="ru-RU" dirty="0"/>
              <a:t>использование сигнальных </a:t>
            </a:r>
            <a:r>
              <a:rPr lang="ru-RU" dirty="0" smtClean="0"/>
              <a:t>карточек на уроках.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2348880"/>
            <a:ext cx="612068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3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Использование зрительных опор на уроке.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Это могут быть картины, таблицы или схемы. Но не стоит ими слишком увлекаться, так как объём восприятия у детей с ОВЗ снижен.</a:t>
            </a:r>
          </a:p>
        </p:txBody>
      </p:sp>
    </p:spTree>
    <p:extLst>
      <p:ext uri="{BB962C8B-B14F-4D97-AF65-F5344CB8AC3E}">
        <p14:creationId xmlns:p14="http://schemas.microsoft.com/office/powerpoint/2010/main" val="13525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025" y="620688"/>
            <a:ext cx="7470775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</a:t>
            </a:r>
            <a:r>
              <a:rPr lang="ru-RU" dirty="0"/>
              <a:t>вставок на доску (буквы, слова) при выполнении задания, разгадывания кроссворда и т. д.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039344"/>
          </a:xfrm>
        </p:spPr>
        <p:txBody>
          <a:bodyPr/>
          <a:lstStyle/>
          <a:p>
            <a:r>
              <a:rPr lang="ru-RU" dirty="0"/>
              <a:t>Детям очень нравится соревновательный момент в ходе выполнения данного вида задания, т. к., чтобы прикрепить свою карточку на доску, им нужно правильно ответить на вопрос, или выполнить предложенное задание лучше других.</a:t>
            </a:r>
          </a:p>
        </p:txBody>
      </p:sp>
    </p:spTree>
    <p:extLst>
      <p:ext uri="{BB962C8B-B14F-4D97-AF65-F5344CB8AC3E}">
        <p14:creationId xmlns:p14="http://schemas.microsoft.com/office/powerpoint/2010/main" val="345609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Приём «Узелки на память»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Составление</a:t>
            </a:r>
            <a:r>
              <a:rPr lang="ru-RU" dirty="0"/>
              <a:t>, запись и вывешивание на доску основных моментов изучения темы, выводов, которые нужно </a:t>
            </a:r>
            <a:r>
              <a:rPr lang="ru-RU" dirty="0" smtClean="0"/>
              <a:t>запомнить. </a:t>
            </a:r>
            <a:r>
              <a:rPr lang="ru-RU" dirty="0"/>
              <a:t>Данный приём можно использовать в конце изучения темы для ее закрепления или подведения итогов.</a:t>
            </a:r>
          </a:p>
        </p:txBody>
      </p:sp>
    </p:spTree>
    <p:extLst>
      <p:ext uri="{BB962C8B-B14F-4D97-AF65-F5344CB8AC3E}">
        <p14:creationId xmlns:p14="http://schemas.microsoft.com/office/powerpoint/2010/main" val="313986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025" y="404664"/>
            <a:ext cx="7470775" cy="78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Концентрация внимания с помощью пауз или приемов неожиданности.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43400"/>
          </a:xfrm>
        </p:spPr>
        <p:txBody>
          <a:bodyPr/>
          <a:lstStyle/>
          <a:p>
            <a:r>
              <a:rPr lang="ru-RU" dirty="0"/>
              <a:t>перед заданиями можно использовать хлопки, музыкальные инструменты, колокольчик - любые неожиданности, концентрирующие внимание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8757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571472" y="4000504"/>
            <a:ext cx="8072494" cy="2357454"/>
          </a:xfrm>
        </p:spPr>
        <p:txBody>
          <a:bodyPr>
            <a:noAutofit/>
          </a:bodyPr>
          <a:lstStyle/>
          <a:p>
            <a:pPr marL="45720" indent="0" algn="just">
              <a:buClrTx/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pPr marL="45720" indent="0" algn="just">
              <a:buClrTx/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ClrTx/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ClrTx/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428604"/>
            <a:ext cx="8072494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" indent="0" algn="just">
              <a:buClr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Об утверждении Правил оценки особых образовательных потребностей</a:t>
            </a:r>
          </a:p>
          <a:p>
            <a:pPr marL="4572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Приказ министра образования и науки Республики Казахстан </a:t>
            </a:r>
          </a:p>
          <a:p>
            <a:pPr marL="4572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 4 от 12 января 2022 года.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928802"/>
            <a:ext cx="8072494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" indent="0" algn="just">
              <a:buClr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Об утверждении Правил психолого-педагогического сопровождения в организациях образования</a:t>
            </a:r>
          </a:p>
          <a:p>
            <a:pPr marL="4572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	Приказ министра образования и науки Республики Казахстан </a:t>
            </a:r>
          </a:p>
          <a:p>
            <a:pPr marL="4572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 6 от 12 января 2022 года.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643314"/>
            <a:ext cx="8072494" cy="25545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" indent="0" algn="just">
              <a:buClr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Об утверждении Типовых правил организаций дополнительного образования детей и взрослых в организациях дошкольного, начального, основного среднего, общего среднего, технического и профессионального,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послесреднего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образования, специализированного, специального образования, образования для детей-сирот и детей, оставшихся без попечения родителей</a:t>
            </a:r>
          </a:p>
          <a:p>
            <a:pPr marL="4572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	Приказ Министра образования и науки Республики Казахстан № 385 от 31 августа 2022 года.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4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025" y="0"/>
            <a:ext cx="7470775" cy="18448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Восприятие материала на определённом этапе занятия с закрытыми глазами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273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используется </a:t>
            </a:r>
            <a:r>
              <a:rPr lang="ru-RU" dirty="0"/>
              <a:t>для развития слухового восприятия, внимания и памяти; переключения эмоционального состояния детей в ходе занятия; для настроя детей на занятие после активной деятельности (после урока физкультуры), после выполнения задания повышенной трудности и т. д.</a:t>
            </a:r>
          </a:p>
        </p:txBody>
      </p:sp>
    </p:spTree>
    <p:extLst>
      <p:ext uri="{BB962C8B-B14F-4D97-AF65-F5344CB8AC3E}">
        <p14:creationId xmlns:p14="http://schemas.microsoft.com/office/powerpoint/2010/main" val="187134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116632"/>
            <a:ext cx="7715200" cy="1872208"/>
          </a:xfrm>
        </p:spPr>
        <p:txBody>
          <a:bodyPr>
            <a:noAutofit/>
          </a:bodyPr>
          <a:lstStyle/>
          <a:p>
            <a:r>
              <a:rPr lang="ru-RU" sz="3000" dirty="0"/>
              <a:t>Компьютерные и мультимедийные формы работы расширяют возможности развития познавательного интереса учеников с </a:t>
            </a:r>
            <a:r>
              <a:rPr lang="ru-RU" sz="3000" dirty="0" smtClean="0"/>
              <a:t>ООП.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515719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Данная технология позволяет сделать работу учителя более продуктивной и эффективной. На слайдах презентаций можно разместить необходимый картинный материал, цифровые фотографии, тексты; можно добавить музыкальное и голосовое сопровождение. При такой организации материала включаются три вида памяти детей: зрительная, слуховая, моторная. Это позволяет сформировать устойчивые визуально-кинестетические и визуально-аудиальные условно-рефлекторные связи центральной нервной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129054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025" y="0"/>
            <a:ext cx="7470775" cy="1628800"/>
          </a:xfrm>
        </p:spPr>
        <p:txBody>
          <a:bodyPr>
            <a:noAutofit/>
          </a:bodyPr>
          <a:lstStyle/>
          <a:p>
            <a:r>
              <a:rPr lang="ru-RU" sz="2800" dirty="0"/>
              <a:t>На занятиях при работе с детьми с </a:t>
            </a:r>
            <a:r>
              <a:rPr lang="ru-RU" sz="2800" dirty="0" smtClean="0"/>
              <a:t>ООП </a:t>
            </a:r>
            <a:r>
              <a:rPr lang="ru-RU" sz="2800" dirty="0"/>
              <a:t>наиболее часто используется рефлексия настроения и эмоционального состояния.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Широко используется приём с различными цветовыми изображениями.</a:t>
            </a:r>
          </a:p>
          <a:p>
            <a:pPr marL="0" indent="0">
              <a:buNone/>
            </a:pPr>
            <a:r>
              <a:rPr lang="ru-RU" sz="2800" dirty="0"/>
              <a:t> У учащихся </a:t>
            </a:r>
            <a:r>
              <a:rPr lang="ru-RU" sz="2800" dirty="0" smtClean="0"/>
              <a:t> </a:t>
            </a:r>
            <a:r>
              <a:rPr lang="ru-RU" sz="2800" dirty="0"/>
              <a:t>карточки разного цвета. Они показывают карточку в соответствии с их настроением в начале и в конце занятия. В данном случае можно проследить, как меняется эмоциональное состояние ученика в процессе занятия. Учитель должен обязательно уточнить изменения настроения ребёнка в ходе занятия. Это ценная информация для размышления и корректировки своей деятельности.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46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Приём «Цветные карточки»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507288" cy="6093296"/>
          </a:xfrm>
        </p:spPr>
        <p:txBody>
          <a:bodyPr/>
          <a:lstStyle/>
          <a:p>
            <a:r>
              <a:rPr lang="ru-RU" dirty="0"/>
              <a:t>Для использования </a:t>
            </a:r>
            <a:r>
              <a:rPr lang="ru-RU" dirty="0" smtClean="0"/>
              <a:t>приёма </a:t>
            </a:r>
            <a:r>
              <a:rPr lang="ru-RU" dirty="0"/>
              <a:t>"Цветные карточки" </a:t>
            </a:r>
            <a:r>
              <a:rPr lang="ru-RU" dirty="0" smtClean="0"/>
              <a:t>детям </a:t>
            </a:r>
            <a:r>
              <a:rPr lang="ru-RU" dirty="0"/>
              <a:t>необходимо иметь </a:t>
            </a:r>
            <a:r>
              <a:rPr lang="ru-RU" dirty="0" smtClean="0"/>
              <a:t>комплект различных </a:t>
            </a:r>
            <a:r>
              <a:rPr lang="ru-RU" dirty="0"/>
              <a:t>цветных карточек, где каждый цвет выражает определённое настроение: жёлтый - радость, зелёный - спокойствие, синий - печаль, серый - скуку. </a:t>
            </a:r>
            <a:r>
              <a:rPr lang="ru-RU" dirty="0" smtClean="0"/>
              <a:t>Этот приём </a:t>
            </a:r>
            <a:r>
              <a:rPr lang="ru-RU" dirty="0"/>
              <a:t>часто </a:t>
            </a:r>
            <a:r>
              <a:rPr lang="ru-RU" dirty="0" smtClean="0"/>
              <a:t>используют </a:t>
            </a:r>
            <a:r>
              <a:rPr lang="ru-RU" dirty="0"/>
              <a:t>для выявления эмоционального состояния детей с </a:t>
            </a:r>
            <a:r>
              <a:rPr lang="ru-RU" dirty="0" smtClean="0"/>
              <a:t>ООП </a:t>
            </a:r>
            <a:r>
              <a:rPr lang="ru-RU" dirty="0"/>
              <a:t>после урока. По преобладанию отмеченного настроения учителю видно, чувствовал ли себя ребёнок успешным на уроке, был ли он мотивирован на </a:t>
            </a:r>
            <a:r>
              <a:rPr lang="ru-RU" dirty="0" smtClean="0"/>
              <a:t>работу.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3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Приём «Светофор»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Аналогичным является приём "Светофор", где используется три цвета карточек - кружков: красный - испытывал страх, неуверенность, сомнения; жёлтый - хотелось отвечать и работать на уроке, но стеснялся; зелёный - на уроке мне было интересно, я с желанием работал.</a:t>
            </a:r>
          </a:p>
        </p:txBody>
      </p:sp>
    </p:spTree>
    <p:extLst>
      <p:ext uri="{BB962C8B-B14F-4D97-AF65-F5344CB8AC3E}">
        <p14:creationId xmlns:p14="http://schemas.microsoft.com/office/powerpoint/2010/main" val="159116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Данные приёмы помогают </a:t>
            </a:r>
            <a:r>
              <a:rPr lang="ru-RU" dirty="0"/>
              <a:t>не только проанализировать эмоциональное состояние детей во время урока, но и почему они испытывали такое состояние.</a:t>
            </a:r>
          </a:p>
          <a:p>
            <a:r>
              <a:rPr lang="ru-RU" dirty="0"/>
              <a:t>Все виды рефлексии способствуют формированию у детей УУД: регулятивных, коммуникативных, личностных.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8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025" y="404664"/>
            <a:ext cx="7470775" cy="14401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 уроке чередуйте </a:t>
            </a:r>
            <a:r>
              <a:rPr lang="ru-RU" dirty="0"/>
              <a:t>занятия и физкультурные паузы.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039344"/>
          </a:xfrm>
        </p:spPr>
        <p:txBody>
          <a:bodyPr/>
          <a:lstStyle/>
          <a:p>
            <a:r>
              <a:rPr lang="ru-RU" dirty="0" smtClean="0"/>
              <a:t>Помните </a:t>
            </a:r>
            <a:r>
              <a:rPr lang="ru-RU" dirty="0"/>
              <a:t>об особенностях развития детей с </a:t>
            </a:r>
            <a:r>
              <a:rPr lang="ru-RU" dirty="0" smtClean="0"/>
              <a:t>ООП, </a:t>
            </a:r>
            <a:r>
              <a:rPr lang="ru-RU" dirty="0"/>
              <a:t>давайте им кратковременную возможность для отдыха. Оптимальное включение в урок динамических пауз - равномерно через 10 минут. Это предупредит переутомление детей.</a:t>
            </a:r>
          </a:p>
        </p:txBody>
      </p:sp>
    </p:spTree>
    <p:extLst>
      <p:ext uri="{BB962C8B-B14F-4D97-AF65-F5344CB8AC3E}">
        <p14:creationId xmlns:p14="http://schemas.microsoft.com/office/powerpoint/2010/main" val="216461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Динамические паузы: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/>
              <a:t>- пальчиковые гимнастики;</a:t>
            </a:r>
          </a:p>
          <a:p>
            <a:pPr marL="0" indent="0">
              <a:buNone/>
            </a:pPr>
            <a:r>
              <a:rPr lang="ru-RU" sz="3600" dirty="0"/>
              <a:t>-массаж биологически активных зон;</a:t>
            </a:r>
          </a:p>
          <a:p>
            <a:pPr marL="0" indent="0">
              <a:buNone/>
            </a:pPr>
            <a:r>
              <a:rPr lang="ru-RU" sz="3600" dirty="0"/>
              <a:t>- дыхательные гимнастики;</a:t>
            </a:r>
          </a:p>
          <a:p>
            <a:pPr marL="0" indent="0">
              <a:buNone/>
            </a:pPr>
            <a:r>
              <a:rPr lang="ru-RU" sz="3600" dirty="0"/>
              <a:t>- физкультминутки и динамические паузы.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8610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Релаксация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75448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Не стоит забывать о восстанавливающей силе релаксации на уроке. Ведь иногда нескольких минут достаточно, чтобы встряхнуться, весело и активно расслабиться, восстановить энергию. Активные методы релаксации позволят сделать это, не выходя из класса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1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70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23528" y="1268760"/>
            <a:ext cx="8280920" cy="3273544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Особые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потребности –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потребность учащегося 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педагогической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социальной и иной помощи, необходимой для получения качественного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образования.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Дети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особыми образовательными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потребностями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лица, которым требуются постоянные или временные потребности в определенных условиях для получения определенного уровня или дополнительных знаний.</a:t>
            </a:r>
          </a:p>
        </p:txBody>
      </p:sp>
    </p:spTree>
    <p:extLst>
      <p:ext uri="{BB962C8B-B14F-4D97-AF65-F5344CB8AC3E}">
        <p14:creationId xmlns:p14="http://schemas.microsoft.com/office/powerpoint/2010/main" val="263816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8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46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2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25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86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Физкульминутки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Это элементы </a:t>
            </a:r>
            <a:r>
              <a:rPr lang="ru-RU" sz="2400" dirty="0" err="1"/>
              <a:t>здоровьесберегающих</a:t>
            </a:r>
            <a:r>
              <a:rPr lang="ru-RU" sz="2400" dirty="0"/>
              <a:t> технологий, которые необходимо включать в каждый урок, т.к. они играют важную роль в </a:t>
            </a:r>
            <a:r>
              <a:rPr lang="ru-RU" sz="2400" dirty="0" err="1"/>
              <a:t>здоровьесбережении</a:t>
            </a:r>
            <a:r>
              <a:rPr lang="ru-RU" sz="2400" dirty="0"/>
              <a:t> детей:</a:t>
            </a:r>
          </a:p>
          <a:p>
            <a:pPr marL="0" indent="0">
              <a:buNone/>
            </a:pPr>
            <a:r>
              <a:rPr lang="ru-RU" sz="2400" dirty="0"/>
              <a:t>•	обеспечивают эмоциональный подъём учащихся;</a:t>
            </a:r>
          </a:p>
          <a:p>
            <a:pPr marL="0" indent="0">
              <a:buNone/>
            </a:pPr>
            <a:r>
              <a:rPr lang="ru-RU" sz="2400" dirty="0"/>
              <a:t>•	снижают уровень тревожности;</a:t>
            </a:r>
          </a:p>
          <a:p>
            <a:pPr marL="0" indent="0">
              <a:buNone/>
            </a:pPr>
            <a:r>
              <a:rPr lang="ru-RU" sz="2400" dirty="0"/>
              <a:t>•	способствуют формированию познавательного интереса к учёбе;</a:t>
            </a:r>
          </a:p>
          <a:p>
            <a:pPr marL="0" indent="0">
              <a:buNone/>
            </a:pPr>
            <a:r>
              <a:rPr lang="ru-RU" sz="2400" dirty="0"/>
              <a:t>•	«разгружают» мозг за счёт работы правого полушария, отвечающего за образное мышление (в то время, как усвоение учебного материала, интеллектуальная деятельность связаны с перегрузкой левого полушария мозга).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83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Пальчиковая гимнастика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Общеизвестным является факт, что движения рук человека теснейшим образом связаны с развитием его речи, что упражнения для пальцев стимулируют работу мозга.</a:t>
            </a:r>
          </a:p>
          <a:p>
            <a:r>
              <a:rPr lang="ru-RU" dirty="0"/>
              <a:t>В педагогике хорошо известно и широко применяется такое эффективное средство для развития мелкой моторики, как пальцевые игры и упражнения.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26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Упражнения на развитие  мелкой моторики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7425"/>
            <a:ext cx="8229600" cy="587057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Пальцы рук переплести (руки в "замке"),</a:t>
            </a:r>
          </a:p>
          <a:p>
            <a:pPr marL="0" indent="0">
              <a:buNone/>
            </a:pPr>
            <a:r>
              <a:rPr lang="ru-RU" sz="2800" dirty="0"/>
              <a:t>Потянулись, потянулись, потянулись (руки в "замке" поднимают вверх)...</a:t>
            </a:r>
          </a:p>
          <a:p>
            <a:pPr marL="0" indent="0">
              <a:buNone/>
            </a:pPr>
            <a:r>
              <a:rPr lang="ru-RU" sz="2800" dirty="0"/>
              <a:t>Стали дружно умываться (руки опускают, потирают ладони),</a:t>
            </a:r>
          </a:p>
          <a:p>
            <a:pPr marL="0" indent="0">
              <a:buNone/>
            </a:pPr>
            <a:r>
              <a:rPr lang="ru-RU" sz="2800" dirty="0"/>
              <a:t>Полотенцем вытираться ("вытирают" тыльную сторону ладони поочерёдно),</a:t>
            </a:r>
          </a:p>
          <a:p>
            <a:pPr marL="0" indent="0">
              <a:buNone/>
            </a:pPr>
            <a:r>
              <a:rPr lang="ru-RU" sz="2800" dirty="0"/>
              <a:t>Каждый пальчик вытираем, </a:t>
            </a:r>
          </a:p>
          <a:p>
            <a:pPr marL="0" indent="0">
              <a:buNone/>
            </a:pPr>
            <a:r>
              <a:rPr lang="ru-RU" sz="2800" dirty="0"/>
              <a:t>Ни один не забываем (перебирают - "вытирают" каждый пальчик),</a:t>
            </a:r>
          </a:p>
          <a:p>
            <a:pPr marL="0" indent="0">
              <a:buNone/>
            </a:pPr>
            <a:r>
              <a:rPr lang="ru-RU" sz="2800" dirty="0"/>
              <a:t>Повторяем по порядку,</a:t>
            </a:r>
          </a:p>
          <a:p>
            <a:pPr marL="0" indent="0">
              <a:buNone/>
            </a:pPr>
            <a:r>
              <a:rPr lang="ru-RU" sz="2800" dirty="0"/>
              <a:t>Дружно делаем зарядку!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19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Упражнения на развитие  мелкой моторики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88720"/>
            <a:ext cx="8784976" cy="498348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Выполняем задание двумя руками, ладони соединены и раскрыты.</a:t>
            </a:r>
          </a:p>
          <a:p>
            <a:pPr marL="0" indent="0">
              <a:buNone/>
            </a:pPr>
            <a:r>
              <a:rPr lang="ru-RU" sz="2800" dirty="0"/>
              <a:t>Этот пальчик - дедушка (соединяем большие пальцы),</a:t>
            </a:r>
          </a:p>
          <a:p>
            <a:pPr marL="0" indent="0">
              <a:buNone/>
            </a:pPr>
            <a:r>
              <a:rPr lang="ru-RU" sz="2800" dirty="0"/>
              <a:t>Этот пальчик - бабушка (соединяем указательные пальцы),</a:t>
            </a:r>
          </a:p>
          <a:p>
            <a:pPr marL="0" indent="0">
              <a:buNone/>
            </a:pPr>
            <a:r>
              <a:rPr lang="ru-RU" sz="2800" dirty="0"/>
              <a:t>Этот пальчик - папочка (соединяем средние пальцы),</a:t>
            </a:r>
          </a:p>
          <a:p>
            <a:pPr marL="0" indent="0">
              <a:buNone/>
            </a:pPr>
            <a:r>
              <a:rPr lang="ru-RU" sz="2800" dirty="0"/>
              <a:t>Этот пальчик - мамочка (соединяем безымянные пальцы),</a:t>
            </a:r>
          </a:p>
          <a:p>
            <a:pPr marL="0" indent="0">
              <a:buNone/>
            </a:pPr>
            <a:r>
              <a:rPr lang="ru-RU" sz="2800" dirty="0"/>
              <a:t>А вот этот пальчик - я (соединяем мизинцы),</a:t>
            </a:r>
          </a:p>
          <a:p>
            <a:pPr marL="0" indent="0">
              <a:buNone/>
            </a:pPr>
            <a:r>
              <a:rPr lang="ru-RU" sz="2800" dirty="0"/>
              <a:t>Вот и вся моя семья.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5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Упражнения на развитие  мелкой моторики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7425"/>
            <a:ext cx="8229600" cy="568193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/>
              <a:t>Сигнальные карточки (способствуют развитию внимания)</a:t>
            </a:r>
          </a:p>
          <a:p>
            <a:pPr marL="0" indent="0">
              <a:buNone/>
            </a:pPr>
            <a:r>
              <a:rPr lang="ru-RU" sz="2000" dirty="0"/>
              <a:t>Мы работали отлично,</a:t>
            </a:r>
          </a:p>
          <a:p>
            <a:pPr marL="0" indent="0">
              <a:buNone/>
            </a:pPr>
            <a:r>
              <a:rPr lang="ru-RU" sz="2000" dirty="0"/>
              <a:t>Отдохнуть не прочь сейчас.</a:t>
            </a:r>
          </a:p>
          <a:p>
            <a:pPr marL="0" indent="0">
              <a:buNone/>
            </a:pPr>
            <a:r>
              <a:rPr lang="ru-RU" sz="2000" dirty="0"/>
              <a:t>И зарядка к нам привычно </a:t>
            </a:r>
          </a:p>
          <a:p>
            <a:pPr marL="0" indent="0">
              <a:buNone/>
            </a:pPr>
            <a:r>
              <a:rPr lang="ru-RU" sz="2000" dirty="0"/>
              <a:t>На урок приходит в класс.</a:t>
            </a:r>
          </a:p>
          <a:p>
            <a:pPr marL="0" indent="0">
              <a:buNone/>
            </a:pPr>
            <a:r>
              <a:rPr lang="ru-RU" sz="2200" dirty="0"/>
              <a:t>Далее дети выполняют движения по карточкам, которые показывает учитель. Каждая карточка обозначает определённое упражнение.</a:t>
            </a:r>
          </a:p>
          <a:p>
            <a:pPr marL="0" indent="0">
              <a:buNone/>
            </a:pPr>
            <a:r>
              <a:rPr lang="ru-RU" sz="2200" dirty="0"/>
              <a:t>Квадрат - руки в "замок", вращательные движения</a:t>
            </a:r>
          </a:p>
          <a:p>
            <a:pPr marL="0" indent="0">
              <a:buNone/>
            </a:pPr>
            <a:r>
              <a:rPr lang="ru-RU" sz="2200" dirty="0"/>
              <a:t>Прямоугольник - движения пальцами: сгибание разгибание</a:t>
            </a:r>
          </a:p>
          <a:p>
            <a:pPr marL="0" indent="0">
              <a:buNone/>
            </a:pPr>
            <a:r>
              <a:rPr lang="ru-RU" sz="2200" dirty="0"/>
              <a:t>Круг - "цепочки": поочерёдное смыкание пальчиков правой и левой руки в произвольном порядке.</a:t>
            </a:r>
          </a:p>
          <a:p>
            <a:pPr marL="0" indent="0">
              <a:buNone/>
            </a:pPr>
            <a:r>
              <a:rPr lang="ru-RU" sz="2200" dirty="0"/>
              <a:t>Упражнение повторяется несколько раз, учитель показывает карточки в произвольном порядке. Важно: в течение нескольких уроков дети должны иметь перед собой "расшифровку" карточек. </a:t>
            </a:r>
          </a:p>
        </p:txBody>
      </p:sp>
    </p:spTree>
    <p:extLst>
      <p:ext uri="{BB962C8B-B14F-4D97-AF65-F5344CB8AC3E}">
        <p14:creationId xmlns:p14="http://schemas.microsoft.com/office/powerpoint/2010/main" val="147318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025" y="116632"/>
            <a:ext cx="7470775" cy="9874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Принципы организации работы с детьми с ООП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максимальное использование анализаторов: слухового, зрительного, тактильного, </a:t>
            </a:r>
            <a:r>
              <a:rPr lang="ru-RU" sz="2400" dirty="0" err="1"/>
              <a:t>речедвигательного</a:t>
            </a:r>
            <a:r>
              <a:rPr lang="ru-RU" sz="2400" dirty="0"/>
              <a:t>;</a:t>
            </a:r>
          </a:p>
          <a:p>
            <a:r>
              <a:rPr lang="ru-RU" sz="2400" dirty="0"/>
              <a:t>оптимизация психических процессов;</a:t>
            </a:r>
          </a:p>
          <a:p>
            <a:r>
              <a:rPr lang="ru-RU" sz="2400" dirty="0"/>
              <a:t>широкое использование наглядности для активизации познавательной и речевой деятельности;</a:t>
            </a:r>
          </a:p>
          <a:p>
            <a:r>
              <a:rPr lang="ru-RU" sz="2400" dirty="0"/>
              <a:t>опора на игру, как ведущую деятельность ребенка с задержкой психического развития, активное использование </a:t>
            </a:r>
            <a:r>
              <a:rPr lang="ru-RU" sz="2400" dirty="0" err="1"/>
              <a:t>игротехники</a:t>
            </a:r>
            <a:r>
              <a:rPr lang="ru-RU" sz="2400" dirty="0"/>
              <a:t> на каждом этапе занятия;</a:t>
            </a:r>
          </a:p>
          <a:p>
            <a:r>
              <a:rPr lang="ru-RU" sz="2400" dirty="0"/>
              <a:t>стимулирование познавательного интереса многообразием приемов занимательности (задачами – шутками, игрой, занимательными упражнениями и т.д.)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36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Использование активных методов обучения на  уроке позволяет: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• обеспечить положительную мотивацию обучения;</a:t>
            </a:r>
          </a:p>
          <a:p>
            <a:pPr marL="0" indent="0">
              <a:buNone/>
            </a:pPr>
            <a:r>
              <a:rPr lang="ru-RU" sz="2800" dirty="0"/>
              <a:t>• провести урок на высоком эстетическом и эмоциональном уровне;</a:t>
            </a:r>
          </a:p>
          <a:p>
            <a:pPr marL="0" indent="0">
              <a:buNone/>
            </a:pPr>
            <a:r>
              <a:rPr lang="ru-RU" sz="2800" dirty="0"/>
              <a:t>• обеспечить высокую степень дифференциации обучения;</a:t>
            </a:r>
          </a:p>
          <a:p>
            <a:pPr marL="0" indent="0">
              <a:buNone/>
            </a:pPr>
            <a:r>
              <a:rPr lang="ru-RU" sz="2800" dirty="0"/>
              <a:t>• повысить объем выполняемой на уроке работы в 1,5 – 2 раза;</a:t>
            </a:r>
          </a:p>
          <a:p>
            <a:pPr marL="0" indent="0">
              <a:buNone/>
            </a:pPr>
            <a:r>
              <a:rPr lang="ru-RU" sz="2800" dirty="0"/>
              <a:t>• усовершенствовать контроль знаний;</a:t>
            </a:r>
          </a:p>
          <a:p>
            <a:pPr marL="0" indent="0">
              <a:buNone/>
            </a:pPr>
            <a:r>
              <a:rPr lang="ru-RU" sz="2800" dirty="0"/>
              <a:t>• рационально организовать учебный процесс, повысить эффективность урока.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24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Общие рекомендации учителям по работе с детьми с </a:t>
            </a:r>
            <a:r>
              <a:rPr lang="ru-RU" dirty="0" smtClean="0"/>
              <a:t>ООП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7425"/>
            <a:ext cx="8507288" cy="587057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1.Индивидуальный план обучения детей с </a:t>
            </a:r>
            <a:r>
              <a:rPr lang="ru-RU" sz="2800" dirty="0" smtClean="0"/>
              <a:t>ООП. </a:t>
            </a:r>
            <a:r>
              <a:rPr lang="ru-RU" sz="2800" dirty="0"/>
              <a:t>А именно разработать </a:t>
            </a:r>
            <a:r>
              <a:rPr lang="ru-RU" sz="2800" dirty="0" smtClean="0"/>
              <a:t>адаптированные образовательные </a:t>
            </a:r>
            <a:r>
              <a:rPr lang="ru-RU" sz="2800" dirty="0"/>
              <a:t>программы, учитывающие индивидуальные особенности и образовательные потребности ребенка.</a:t>
            </a:r>
          </a:p>
          <a:p>
            <a:pPr marL="0" indent="0">
              <a:buNone/>
            </a:pPr>
            <a:r>
              <a:rPr lang="ru-RU" sz="2800" dirty="0"/>
              <a:t>2.Консультирование с педагогом-психологом, учителем-дефектологом и учителем-логопедом по вопросу особенностей развития каждого конкретного ребенка.</a:t>
            </a:r>
          </a:p>
          <a:p>
            <a:pPr marL="0" indent="0">
              <a:buNone/>
            </a:pPr>
            <a:r>
              <a:rPr lang="ru-RU" sz="2800" dirty="0"/>
              <a:t>3.Плотно взаимодействуйте с семьей учеников с </a:t>
            </a:r>
            <a:r>
              <a:rPr lang="ru-RU" sz="2800" dirty="0" smtClean="0"/>
              <a:t>ООП. </a:t>
            </a:r>
            <a:r>
              <a:rPr lang="ru-RU" sz="2800" dirty="0"/>
              <a:t>В ходе спокойного располагающего разговора можно выяснить у родителей (опекунов) особенности восприятия и поведения их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4809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Общие рекомендации учителям по работе с детьми с </a:t>
            </a:r>
            <a:r>
              <a:rPr lang="ru-RU" dirty="0" smtClean="0"/>
              <a:t>ООП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7425"/>
            <a:ext cx="8229600" cy="6113983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/>
              <a:t>4.Постараться не акцентировать внимание обычных детей на ребенке с </a:t>
            </a:r>
            <a:r>
              <a:rPr lang="ru-RU" sz="2600" dirty="0" smtClean="0"/>
              <a:t>ООП. Учитель должен  </a:t>
            </a:r>
            <a:r>
              <a:rPr lang="ru-RU" sz="2600" dirty="0"/>
              <a:t>показывать ровное отношение к особому ребенку. Не стоит показывать жалость к ребенку с </a:t>
            </a:r>
            <a:r>
              <a:rPr lang="ru-RU" sz="2600" dirty="0" smtClean="0"/>
              <a:t>ООП. </a:t>
            </a:r>
            <a:r>
              <a:rPr lang="ru-RU" sz="2600" dirty="0"/>
              <a:t>Нельзя демонстративно выделять детей с </a:t>
            </a:r>
            <a:r>
              <a:rPr lang="ru-RU" sz="2600" dirty="0" smtClean="0"/>
              <a:t>ООП </a:t>
            </a:r>
            <a:r>
              <a:rPr lang="ru-RU" sz="2600" dirty="0"/>
              <a:t>среди других детей, давать им очевидные </a:t>
            </a:r>
            <a:r>
              <a:rPr lang="ru-RU" sz="2600" dirty="0" smtClean="0"/>
              <a:t>и неоправданные </a:t>
            </a:r>
            <a:r>
              <a:rPr lang="ru-RU" sz="2600" dirty="0"/>
              <a:t>поблажки. Это неминуемо восстановит класс </a:t>
            </a:r>
            <a:r>
              <a:rPr lang="ru-RU" sz="2600" dirty="0" smtClean="0"/>
              <a:t>против «любимчика</a:t>
            </a:r>
            <a:r>
              <a:rPr lang="ru-RU" sz="2600" dirty="0"/>
              <a:t>»/«любимчиков». Самое естественное (но не самое простое) решение </a:t>
            </a:r>
            <a:r>
              <a:rPr lang="ru-RU" sz="2600" dirty="0" smtClean="0"/>
              <a:t>этой проблемы </a:t>
            </a:r>
            <a:r>
              <a:rPr lang="ru-RU" sz="2600" dirty="0"/>
              <a:t>– относиться к каждому ребенку в классе как к особенному, достойному индивидуального подхода.</a:t>
            </a:r>
          </a:p>
          <a:p>
            <a:pPr marL="0" indent="0">
              <a:buNone/>
            </a:pPr>
            <a:r>
              <a:rPr lang="ru-RU" sz="2600" dirty="0"/>
              <a:t>5.Включать ребенка с </a:t>
            </a:r>
            <a:r>
              <a:rPr lang="ru-RU" sz="2600" dirty="0" smtClean="0"/>
              <a:t>ООП </a:t>
            </a:r>
            <a:r>
              <a:rPr lang="ru-RU" sz="2600" dirty="0"/>
              <a:t>в групповую деятельность.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73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Общие рекомендации учителям по работе с детьми с </a:t>
            </a:r>
            <a:r>
              <a:rPr lang="ru-RU" dirty="0" smtClean="0"/>
              <a:t>ООП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7425"/>
            <a:ext cx="8579296" cy="5870575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/>
              <a:t>6.Создайте благоприятный эмоционально-положительный фон. Для этой цели можно использовать различные упражнения. Например, «Скажите добрые слова друг другу</a:t>
            </a:r>
            <a:r>
              <a:rPr lang="ru-RU" sz="2600" dirty="0" smtClean="0"/>
              <a:t>»: Ребята </a:t>
            </a:r>
            <a:r>
              <a:rPr lang="ru-RU" sz="2600" dirty="0"/>
              <a:t>мы с Вами составляем «Азбуку хороших слов». Для этого вспомните </a:t>
            </a:r>
            <a:r>
              <a:rPr lang="ru-RU" sz="2600" dirty="0" smtClean="0"/>
              <a:t>добрые, хорошие </a:t>
            </a:r>
            <a:r>
              <a:rPr lang="ru-RU" sz="2600" dirty="0"/>
              <a:t>слова на букву «А» (аккуратный, аппетитный, ароматный, </a:t>
            </a:r>
            <a:r>
              <a:rPr lang="ru-RU" sz="2600" dirty="0" smtClean="0"/>
              <a:t>ангельский, авторитетный</a:t>
            </a:r>
            <a:r>
              <a:rPr lang="ru-RU" sz="2600" dirty="0"/>
              <a:t>, активный и др.) и т. д</a:t>
            </a:r>
          </a:p>
          <a:p>
            <a:pPr marL="0" indent="0">
              <a:buNone/>
            </a:pPr>
            <a:r>
              <a:rPr lang="ru-RU" sz="2600" dirty="0"/>
              <a:t>7.Проводите классные часы, направленные на снижение стереотипов и предубеждений </a:t>
            </a:r>
            <a:r>
              <a:rPr lang="ru-RU" sz="2600" dirty="0" smtClean="0"/>
              <a:t>в адрес </a:t>
            </a:r>
            <a:r>
              <a:rPr lang="ru-RU" sz="2600" dirty="0"/>
              <a:t>учеников с </a:t>
            </a:r>
            <a:r>
              <a:rPr lang="ru-RU" sz="2600" dirty="0" smtClean="0"/>
              <a:t>ООП </a:t>
            </a:r>
            <a:r>
              <a:rPr lang="ru-RU" sz="2600" dirty="0"/>
              <a:t>и в целом на повышение культуры общения учащихся. По</a:t>
            </a:r>
          </a:p>
          <a:p>
            <a:pPr marL="0" indent="0">
              <a:buNone/>
            </a:pPr>
            <a:r>
              <a:rPr lang="ru-RU" sz="2600" dirty="0"/>
              <a:t>возможности проводите элективные и факультативные занятия с детьми </a:t>
            </a:r>
            <a:r>
              <a:rPr lang="ru-RU" sz="2600" dirty="0" smtClean="0"/>
              <a:t>по социальной </a:t>
            </a:r>
            <a:r>
              <a:rPr lang="ru-RU" sz="2600" dirty="0"/>
              <a:t>психологии и психологии общения.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39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Общие рекомендации учителям по работе с детьми с </a:t>
            </a:r>
            <a:r>
              <a:rPr lang="ru-RU" dirty="0" smtClean="0"/>
              <a:t>ООП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8. Верить, что Вы занимаетесь далеко не безнадежным делом. Понимать, что</a:t>
            </a:r>
          </a:p>
          <a:p>
            <a:pPr marL="0" indent="0">
              <a:buNone/>
            </a:pPr>
            <a:r>
              <a:rPr lang="ru-RU" dirty="0"/>
              <a:t>учителю не добиться снятия диагноза, но он можем сделать многое: понять ребенка,</a:t>
            </a:r>
          </a:p>
          <a:p>
            <a:pPr marL="0" indent="0">
              <a:buNone/>
            </a:pPr>
            <a:r>
              <a:rPr lang="ru-RU" dirty="0"/>
              <a:t>принять его таким, какой он есть и, учитывая его особенности, помочь</a:t>
            </a:r>
          </a:p>
          <a:p>
            <a:pPr marL="0" indent="0">
              <a:buNone/>
            </a:pPr>
            <a:r>
              <a:rPr lang="ru-RU" dirty="0"/>
              <a:t>социализироваться.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5400" dirty="0">
                <a:solidFill>
                  <a:srgbClr val="FF0000"/>
                </a:solidFill>
              </a:rPr>
              <a:t>«В каждом человеке – солнце. Только дайте ему светить» </a:t>
            </a:r>
            <a:endParaRPr lang="ru-RU" sz="5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5400" dirty="0"/>
              <a:t> </a:t>
            </a:r>
            <a:r>
              <a:rPr lang="ru-RU" sz="5400" dirty="0" smtClean="0"/>
              <a:t>                   </a:t>
            </a:r>
            <a:r>
              <a:rPr lang="ru-RU" sz="5400" dirty="0" err="1" smtClean="0"/>
              <a:t>Cократ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34388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560" y="404664"/>
            <a:ext cx="8064896" cy="10081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Группы детей с особыми образовательными потребностями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7" y="1268760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психофизическими нарушениями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развития                       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 ограниченными возможностями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слуха (слабослышащие,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неслышащие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дети после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кохлеарной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имплантации).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зрения (слабовидящие, незрячие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нарушениями интеллекта (с умственной отсталостью).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задержкой психического развития.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нарушениями речи (с ОНР 1-3 уровня, ФФН,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ринолалией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дизартрией, тяжелым заиканием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, нарушениями писменной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речи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дислексией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дисграфией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нарушениями опорно – двигательного аппарата.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эмоционально волевыми расстройствами (с аутизмом).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сложными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(сочетанными) нарушениями.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86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95536" y="404664"/>
            <a:ext cx="8352928" cy="1800200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endParaRPr lang="ru-RU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Особые 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 потребности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которых, обусловлены социально – психологическим и факторами, препятствующими их включению в образовательный процесс</a:t>
            </a: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193" y="2357430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микросоциальной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педагогической запущенностью, воспитывающиеся в семьях из категорий социально уязвимых слоев населения;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дети, которые испытывающие трудности в адаптации к местному социуму (беженцы, мигранты).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с инвалидностью.</a:t>
            </a:r>
          </a:p>
        </p:txBody>
      </p:sp>
    </p:spTree>
    <p:extLst>
      <p:ext uri="{BB962C8B-B14F-4D97-AF65-F5344CB8AC3E}">
        <p14:creationId xmlns:p14="http://schemas.microsoft.com/office/powerpoint/2010/main" val="293624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Урок в классе, где есть дети с ООП: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Начинать лучше с заданий, которые тренируют память, внимание</a:t>
            </a:r>
          </a:p>
          <a:p>
            <a:r>
              <a:rPr lang="ru-RU" dirty="0" smtClean="0"/>
              <a:t>Сложные задания использовать только в середине урока</a:t>
            </a:r>
          </a:p>
          <a:p>
            <a:r>
              <a:rPr lang="ru-RU" dirty="0" smtClean="0"/>
              <a:t>Использовать сюрпризные, игровые моменты соревнования, интриги, ролевые игры, мини-постановки.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27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Сюрпризные игровые моменты: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«Письмо на электронную почту».</a:t>
            </a: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Здесь </a:t>
            </a:r>
            <a:r>
              <a:rPr lang="ru-RU" dirty="0">
                <a:latin typeface="Calibri"/>
                <a:ea typeface="Calibri"/>
                <a:cs typeface="Times New Roman"/>
              </a:rPr>
              <a:t>реализуется применение информационных компьютерных технологий. Дети во время урока, на всем его протяжении обращаются к тексту письма и выполняют какие-либо инструкции, написанные в нем.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70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'Универсальная'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2737</Words>
  <Application>Microsoft Office PowerPoint</Application>
  <PresentationFormat>Экран (4:3)</PresentationFormat>
  <Paragraphs>197</Paragraphs>
  <Slides>55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3" baseType="lpstr">
      <vt:lpstr>Arial</vt:lpstr>
      <vt:lpstr>Calibri</vt:lpstr>
      <vt:lpstr>Corbel</vt:lpstr>
      <vt:lpstr>Times New Roman</vt:lpstr>
      <vt:lpstr>Tw Cen MT</vt:lpstr>
      <vt:lpstr>Wingdings</vt:lpstr>
      <vt:lpstr>Wingdings 2</vt:lpstr>
      <vt:lpstr>Тема 'Универсальная'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организации работы с детьми с ООП</vt:lpstr>
      <vt:lpstr>Презентация PowerPoint</vt:lpstr>
      <vt:lpstr>Презентация PowerPoint</vt:lpstr>
      <vt:lpstr>Урок в классе, где есть дети с ООП:</vt:lpstr>
      <vt:lpstr>Сюрпризные игровые моменты:</vt:lpstr>
      <vt:lpstr>Сюрпризные игровые моменты:</vt:lpstr>
      <vt:lpstr>Сюрпризные игровые моменты:</vt:lpstr>
      <vt:lpstr>Общие правила коррекционной работы: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Способствуют концентрации внимания, повышению учебной мотивации такие упражнения как «Установка»</vt:lpstr>
      <vt:lpstr>Эффективными являются минутки создания хорошего настроения, проводимые в парах.</vt:lpstr>
      <vt:lpstr>Презентация PowerPoint</vt:lpstr>
      <vt:lpstr>На этапе актуализации знаний можно  использовать приём создания проблемной ситуации «Яркое пятно»</vt:lpstr>
      <vt:lpstr>Презентация PowerPoint</vt:lpstr>
      <vt:lpstr>Очень эффективным активным приемом  является использование сигнальных карточек на уроках. </vt:lpstr>
      <vt:lpstr>Использование зрительных опор на уроке. </vt:lpstr>
      <vt:lpstr>Использование вставок на доску (буквы, слова) при выполнении задания, разгадывания кроссворда и т. д.</vt:lpstr>
      <vt:lpstr>Приём «Узелки на память»</vt:lpstr>
      <vt:lpstr>Концентрация внимания с помощью пауз или приемов неожиданности.</vt:lpstr>
      <vt:lpstr>Восприятие материала на определённом этапе занятия с закрытыми глазами </vt:lpstr>
      <vt:lpstr>Компьютерные и мультимедийные формы работы расширяют возможности развития познавательного интереса учеников с ООП.</vt:lpstr>
      <vt:lpstr>На занятиях при работе с детьми с ООП наиболее часто используется рефлексия настроения и эмоционального состояния.</vt:lpstr>
      <vt:lpstr>Приём «Цветные карточки»</vt:lpstr>
      <vt:lpstr>Приём «Светофор»</vt:lpstr>
      <vt:lpstr>Презентация PowerPoint</vt:lpstr>
      <vt:lpstr>На уроке чередуйте занятия и физкультурные паузы. </vt:lpstr>
      <vt:lpstr>Динамические паузы:</vt:lpstr>
      <vt:lpstr>Релаксация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Физкульминутки</vt:lpstr>
      <vt:lpstr>Пальчиковая гимнастика</vt:lpstr>
      <vt:lpstr>Упражнения на развитие  мелкой моторики </vt:lpstr>
      <vt:lpstr>Упражнения на развитие  мелкой моторики </vt:lpstr>
      <vt:lpstr>Упражнения на развитие  мелкой моторики </vt:lpstr>
      <vt:lpstr>Использование активных методов обучения на  уроке позволяет:</vt:lpstr>
      <vt:lpstr>Общие рекомендации учителям по работе с детьми с ООП</vt:lpstr>
      <vt:lpstr>Общие рекомендации учителям по работе с детьми с ООП</vt:lpstr>
      <vt:lpstr>Общие рекомендации учителям по работе с детьми с ООП</vt:lpstr>
      <vt:lpstr>Общие рекомендации учителям по работе с детьми с ООП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РС</cp:lastModifiedBy>
  <cp:revision>95</cp:revision>
  <dcterms:created xsi:type="dcterms:W3CDTF">2017-08-20T17:41:37Z</dcterms:created>
  <dcterms:modified xsi:type="dcterms:W3CDTF">2023-02-13T06:55:08Z</dcterms:modified>
</cp:coreProperties>
</file>